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50" r:id="rId1"/>
  </p:sldMasterIdLst>
  <p:notesMasterIdLst>
    <p:notesMasterId r:id="rId41"/>
  </p:notesMasterIdLst>
  <p:handoutMasterIdLst>
    <p:handoutMasterId r:id="rId42"/>
  </p:handoutMasterIdLst>
  <p:sldIdLst>
    <p:sldId id="401" r:id="rId2"/>
    <p:sldId id="256" r:id="rId3"/>
    <p:sldId id="424" r:id="rId4"/>
    <p:sldId id="425" r:id="rId5"/>
    <p:sldId id="426" r:id="rId6"/>
    <p:sldId id="427" r:id="rId7"/>
    <p:sldId id="428" r:id="rId8"/>
    <p:sldId id="429" r:id="rId9"/>
    <p:sldId id="456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437" r:id="rId18"/>
    <p:sldId id="438" r:id="rId19"/>
    <p:sldId id="439" r:id="rId20"/>
    <p:sldId id="440" r:id="rId21"/>
    <p:sldId id="441" r:id="rId22"/>
    <p:sldId id="442" r:id="rId23"/>
    <p:sldId id="443" r:id="rId24"/>
    <p:sldId id="444" r:id="rId25"/>
    <p:sldId id="445" r:id="rId26"/>
    <p:sldId id="446" r:id="rId27"/>
    <p:sldId id="357" r:id="rId28"/>
    <p:sldId id="447" r:id="rId29"/>
    <p:sldId id="448" r:id="rId30"/>
    <p:sldId id="449" r:id="rId31"/>
    <p:sldId id="450" r:id="rId32"/>
    <p:sldId id="451" r:id="rId33"/>
    <p:sldId id="452" r:id="rId34"/>
    <p:sldId id="453" r:id="rId35"/>
    <p:sldId id="454" r:id="rId36"/>
    <p:sldId id="455" r:id="rId37"/>
    <p:sldId id="362" r:id="rId38"/>
    <p:sldId id="339" r:id="rId39"/>
    <p:sldId id="423" r:id="rId40"/>
  </p:sldIdLst>
  <p:sldSz cx="12192000" cy="6858000"/>
  <p:notesSz cx="6858000" cy="9144000"/>
  <p:defaultTextStyle>
    <a:defPPr>
      <a:defRPr lang="de-DE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3">
          <p15:clr>
            <a:srgbClr val="A4A3A4"/>
          </p15:clr>
        </p15:guide>
        <p15:guide id="2" orient="horz" pos="3884">
          <p15:clr>
            <a:srgbClr val="A4A3A4"/>
          </p15:clr>
        </p15:guide>
        <p15:guide id="3" pos="6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DD4E4"/>
    <a:srgbClr val="002A45"/>
    <a:srgbClr val="FF00FF"/>
    <a:srgbClr val="0A9FE0"/>
    <a:srgbClr val="96D2E6"/>
    <a:srgbClr val="96B491"/>
    <a:srgbClr val="6EAABE"/>
    <a:srgbClr val="A8B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12" d="100"/>
          <a:sy n="112" d="100"/>
        </p:scale>
        <p:origin x="758" y="91"/>
      </p:cViewPr>
      <p:guideLst>
        <p:guide orient="horz" pos="923"/>
        <p:guide orient="horz" pos="3884"/>
        <p:guide pos="6991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38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73B2613-63B4-E64B-4EAA-EC1899E87A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9FB6389-DB18-DA89-E2C4-2C8407C0F5D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F4D0AF5-9809-47A7-9044-680C5354A078}" type="datetime1">
              <a:rPr lang="de-DE" altLang="de-DE"/>
              <a:pPr>
                <a:defRPr/>
              </a:pPr>
              <a:t>13.06.2024</a:t>
            </a:fld>
            <a:endParaRPr lang="de-DE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DB9C6CC-F7C1-E7EE-7009-2DB322E5343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5AD099-D870-FB91-6FA4-FEC866736F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DD0DC30-2AB3-4452-B7BC-07E270EDB59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A56AF454-946E-82EA-5586-179817C395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99E2923-4A4A-DD27-E7ED-7A16EA28FEA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2F56326-0C84-4803-B9F4-4DD6EE38F220}" type="datetime1">
              <a:rPr lang="de-DE" altLang="de-DE"/>
              <a:pPr>
                <a:defRPr/>
              </a:pPr>
              <a:t>13.06.2024</a:t>
            </a:fld>
            <a:endParaRPr lang="de-DE" alt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4F2FD542-FAC0-D86D-E977-C212DBF7B20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90740DA3-A486-9635-9DF0-C58CA4CA5D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altLang="de-DE" noProof="0"/>
              <a:t>Mastertextformat bearbeiten</a:t>
            </a:r>
          </a:p>
          <a:p>
            <a:pPr lvl="1"/>
            <a:r>
              <a:rPr lang="de-DE" altLang="de-DE" noProof="0"/>
              <a:t>Zweite Ebene</a:t>
            </a:r>
          </a:p>
          <a:p>
            <a:pPr lvl="2"/>
            <a:r>
              <a:rPr lang="de-DE" altLang="de-DE" noProof="0"/>
              <a:t>Dritte Ebene</a:t>
            </a:r>
          </a:p>
          <a:p>
            <a:pPr lvl="3"/>
            <a:r>
              <a:rPr lang="de-DE" altLang="de-DE" noProof="0"/>
              <a:t>Vierte Ebene</a:t>
            </a:r>
          </a:p>
          <a:p>
            <a:pPr lvl="4"/>
            <a:r>
              <a:rPr lang="de-DE" alt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987D5-FBB6-1FB1-8859-86B14E3906C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96F8A9-7540-6EC0-D95B-A9D96B49F1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FA77943-CF31-4482-A148-1E694B4E17B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ＭＳ Ｐゴシック" pitchFamily="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Geneva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platzhalter 1">
            <a:extLst>
              <a:ext uri="{FF2B5EF4-FFF2-40B4-BE49-F238E27FC236}">
                <a16:creationId xmlns:a16="http://schemas.microsoft.com/office/drawing/2014/main" id="{93A89A9C-C27D-4DE6-4D27-16122AE11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39" y="1029214"/>
            <a:ext cx="11519554" cy="494785"/>
          </a:xfrm>
          <a:prstGeom prst="rect">
            <a:avLst/>
          </a:prstGeom>
          <a:effectLst>
            <a:reflection stA="10000" endPos="20000" dir="5400000" sy="-100000" algn="bl" rotWithShape="0"/>
          </a:effectLst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Headline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CF706CF8-DC85-A423-3FD0-9E84159F685C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329939" y="1635125"/>
            <a:ext cx="11519554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>
            <a:lvl2pPr>
              <a:defRPr sz="1600">
                <a:solidFill>
                  <a:schemeClr val="tx1"/>
                </a:solidFill>
              </a:defRPr>
            </a:lvl2pPr>
            <a:lvl3pPr>
              <a:defRPr sz="1600" b="0">
                <a:solidFill>
                  <a:schemeClr val="tx1"/>
                </a:solidFill>
              </a:defRPr>
            </a:lvl3pPr>
            <a:lvl5pPr>
              <a:defRPr sz="1600"/>
            </a:lvl5pPr>
          </a:lstStyle>
          <a:p>
            <a:pPr lvl="0"/>
            <a:r>
              <a:rPr lang="de-DE" altLang="de-DE" dirty="0"/>
              <a:t>Zwischenheadline</a:t>
            </a:r>
          </a:p>
          <a:p>
            <a:pPr lvl="1"/>
            <a:r>
              <a:rPr lang="de-DE" altLang="de-DE" dirty="0" err="1"/>
              <a:t>Copytext</a:t>
            </a:r>
            <a:endParaRPr lang="de-DE" altLang="de-DE" dirty="0"/>
          </a:p>
          <a:p>
            <a:pPr lvl="2"/>
            <a:r>
              <a:rPr lang="de-DE" altLang="de-DE" dirty="0" err="1"/>
              <a:t>Bulletpoints</a:t>
            </a:r>
            <a:endParaRPr lang="de-DE" altLang="de-DE" dirty="0"/>
          </a:p>
          <a:p>
            <a:pPr lvl="4"/>
            <a:r>
              <a:rPr lang="de-DE" altLang="de-DE" dirty="0"/>
              <a:t> Sub-</a:t>
            </a:r>
            <a:r>
              <a:rPr lang="de-DE" altLang="de-DE" dirty="0" err="1"/>
              <a:t>Bullets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28421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5AA436A-C499-DEA0-59B2-BEADEEC1B3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85150" y="5222875"/>
            <a:ext cx="4070350" cy="1640077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A643445-68AE-F314-AB63-42A5532C6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39" y="1029214"/>
            <a:ext cx="11519554" cy="494785"/>
          </a:xfrm>
          <a:prstGeom prst="rect">
            <a:avLst/>
          </a:prstGeom>
          <a:effectLst>
            <a:reflection stA="10000" endPos="20000" dir="5400000" sy="-100000" algn="bl" rotWithShape="0"/>
          </a:effectLst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Headline</a:t>
            </a:r>
          </a:p>
        </p:txBody>
      </p:sp>
      <p:sp>
        <p:nvSpPr>
          <p:cNvPr id="1029" name="Textplatzhalter 2">
            <a:extLst>
              <a:ext uri="{FF2B5EF4-FFF2-40B4-BE49-F238E27FC236}">
                <a16:creationId xmlns:a16="http://schemas.microsoft.com/office/drawing/2014/main" id="{DAB7BE83-5B71-F6F5-5417-92F14D887B3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29939" y="1635125"/>
            <a:ext cx="11519554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Zwischenheadline</a:t>
            </a:r>
          </a:p>
          <a:p>
            <a:pPr lvl="1"/>
            <a:r>
              <a:rPr lang="de-DE" altLang="de-DE" dirty="0" err="1"/>
              <a:t>Copytext</a:t>
            </a:r>
            <a:endParaRPr lang="de-DE" altLang="de-DE" dirty="0"/>
          </a:p>
          <a:p>
            <a:pPr lvl="2"/>
            <a:r>
              <a:rPr lang="de-DE" altLang="de-DE" dirty="0" err="1"/>
              <a:t>Bulletpoints</a:t>
            </a:r>
            <a:endParaRPr lang="de-DE" altLang="de-DE" dirty="0"/>
          </a:p>
          <a:p>
            <a:pPr lvl="3"/>
            <a:r>
              <a:rPr lang="de-DE" altLang="de-DE" dirty="0"/>
              <a:t>Bildunterschrift</a:t>
            </a:r>
          </a:p>
          <a:p>
            <a:pPr lvl="4"/>
            <a:r>
              <a:rPr lang="de-DE" altLang="de-DE" dirty="0"/>
              <a:t>Sub-</a:t>
            </a:r>
            <a:r>
              <a:rPr lang="de-DE" altLang="de-DE" dirty="0" err="1"/>
              <a:t>Bullets</a:t>
            </a:r>
            <a:endParaRPr lang="de-DE" altLang="de-DE" dirty="0"/>
          </a:p>
        </p:txBody>
      </p:sp>
      <p:pic>
        <p:nvPicPr>
          <p:cNvPr id="1034" name="Grafik 3">
            <a:extLst>
              <a:ext uri="{FF2B5EF4-FFF2-40B4-BE49-F238E27FC236}">
                <a16:creationId xmlns:a16="http://schemas.microsoft.com/office/drawing/2014/main" id="{66259E38-9A40-9FDF-1AA1-4614FDE2B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768" y="258877"/>
            <a:ext cx="19907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4914D11-617D-DE38-746C-93D5BB3A570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61047" y="6077802"/>
            <a:ext cx="2374460" cy="74249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1399C6B-B813-9268-1BCA-88C50C638B3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633160" y="6139490"/>
            <a:ext cx="1784208" cy="624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ransition spd="med">
    <p:zoom/>
  </p:transition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</a:defRPr>
      </a:lvl9pPr>
    </p:titleStyle>
    <p:bodyStyle>
      <a:lvl1pPr marL="266700" indent="-266700" algn="l" defTabSz="457200" rtl="0" eaLnBrk="0" fontAlgn="base" hangingPunct="0">
        <a:spcBef>
          <a:spcPct val="20000"/>
        </a:spcBef>
        <a:spcAft>
          <a:spcPct val="0"/>
        </a:spcAft>
        <a:buClr>
          <a:srgbClr val="0A9FE0"/>
        </a:buClr>
        <a:buFont typeface="Lucida Grande" charset="0"/>
        <a:buChar char="➔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190500" algn="l" defTabSz="457200" rtl="0" eaLnBrk="0" fontAlgn="base" hangingPunct="0">
        <a:lnSpc>
          <a:spcPts val="1800"/>
        </a:lnSpc>
        <a:spcBef>
          <a:spcPts val="1400"/>
        </a:spcBef>
        <a:spcAft>
          <a:spcPct val="0"/>
        </a:spcAft>
        <a:buClr>
          <a:srgbClr val="A8B6BC"/>
        </a:buClr>
        <a:buFont typeface="Arial" panose="020B0604020202020204" pitchFamily="34" charset="0"/>
        <a:defRPr sz="1400" kern="1200">
          <a:solidFill>
            <a:srgbClr val="595959"/>
          </a:solidFill>
          <a:latin typeface="+mn-lt"/>
          <a:ea typeface="+mn-ea"/>
          <a:cs typeface="+mn-cs"/>
        </a:defRPr>
      </a:lvl2pPr>
      <a:lvl3pPr marL="717550" indent="-266700" algn="l" defTabSz="457200" rtl="0" eaLnBrk="0" fontAlgn="base" hangingPunct="0">
        <a:lnSpc>
          <a:spcPts val="1650"/>
        </a:lnSpc>
        <a:spcBef>
          <a:spcPts val="1400"/>
        </a:spcBef>
        <a:spcAft>
          <a:spcPct val="0"/>
        </a:spcAft>
        <a:buClr>
          <a:srgbClr val="A8B6BC"/>
        </a:buClr>
        <a:buFont typeface="Lucida Grande" charset="0"/>
        <a:buChar char="➔"/>
        <a:defRPr sz="1200" b="1" kern="1200">
          <a:solidFill>
            <a:srgbClr val="0A9FE0"/>
          </a:solidFill>
          <a:latin typeface="+mn-lt"/>
          <a:ea typeface="+mn-ea"/>
          <a:cs typeface="+mn-cs"/>
        </a:defRPr>
      </a:lvl3pPr>
      <a:lvl4pPr marL="266700" indent="1104900" algn="l" defTabSz="457200" rtl="0" eaLnBrk="0" fontAlgn="base" hangingPunct="0">
        <a:lnSpc>
          <a:spcPts val="1350"/>
        </a:lnSpc>
        <a:spcBef>
          <a:spcPts val="600"/>
        </a:spcBef>
        <a:spcAft>
          <a:spcPct val="0"/>
        </a:spcAft>
        <a:defRPr sz="1100" i="1" kern="1200">
          <a:solidFill>
            <a:srgbClr val="BFBFBF"/>
          </a:solidFill>
          <a:latin typeface="+mn-lt"/>
          <a:ea typeface="+mn-ea"/>
          <a:cs typeface="+mn-cs"/>
        </a:defRPr>
      </a:lvl4pPr>
      <a:lvl5pPr marL="895350" indent="-177800" algn="l" defTabSz="457200" rtl="0" eaLnBrk="0" fontAlgn="base" hangingPunct="0">
        <a:lnSpc>
          <a:spcPts val="1300"/>
        </a:lnSpc>
        <a:spcBef>
          <a:spcPts val="1000"/>
        </a:spcBef>
        <a:spcAft>
          <a:spcPct val="0"/>
        </a:spcAft>
        <a:buClr>
          <a:srgbClr val="A8B6BC"/>
        </a:buClr>
        <a:buFont typeface="Lucida Grande" charset="0"/>
        <a:buChar char="➔"/>
        <a:defRPr sz="1000"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CDEEF72-3AD7-5CE2-44CD-AA1B07E422A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B2A39A0-657D-2F5F-4356-8DB713F92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910" y="1280459"/>
            <a:ext cx="7284455" cy="241706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30A37FB-7168-AB04-E2ED-361C8D7AB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61" y="5859873"/>
            <a:ext cx="3138194" cy="98130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2F1A4B6-6DC8-BAF6-91B0-503E6A043A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583" y="5938023"/>
            <a:ext cx="2389990" cy="83591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1BCEEE3-BD6F-FD08-9CAC-E919E321C8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9355" y="4127683"/>
            <a:ext cx="6776114" cy="273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872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7CA12546-6FF9-6AB7-34C6-56C67304252C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8F89F3B-E371-E2C0-7F0A-BABF7134C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9119" y="1579808"/>
            <a:ext cx="5395913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>
            <a:lvl1pPr marL="266700" indent="-2667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9FE0"/>
              </a:buClr>
              <a:buFont typeface="Lucida Grande" charset="0"/>
              <a:buChar char="➔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190500" algn="l" defTabSz="457200" rtl="0" eaLnBrk="0" fontAlgn="base" hangingPunct="0">
              <a:lnSpc>
                <a:spcPts val="180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Arial" panose="020B0604020202020204" pitchFamily="34" charset="0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717550" indent="-266700" algn="l" defTabSz="457200" rtl="0" eaLnBrk="0" fontAlgn="base" hangingPunct="0">
              <a:lnSpc>
                <a:spcPts val="165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200" b="1" kern="1200">
                <a:solidFill>
                  <a:srgbClr val="0A9FE0"/>
                </a:solidFill>
                <a:latin typeface="+mn-lt"/>
                <a:ea typeface="+mn-ea"/>
                <a:cs typeface="+mn-cs"/>
              </a:defRPr>
            </a:lvl3pPr>
            <a:lvl4pPr marL="266700" indent="1104900" algn="l" defTabSz="457200" rtl="0" eaLnBrk="0" fontAlgn="base" hangingPunct="0">
              <a:lnSpc>
                <a:spcPts val="1350"/>
              </a:lnSpc>
              <a:spcBef>
                <a:spcPts val="600"/>
              </a:spcBef>
              <a:spcAft>
                <a:spcPct val="0"/>
              </a:spcAft>
              <a:defRPr sz="1100" i="1" kern="1200">
                <a:solidFill>
                  <a:srgbClr val="BFBFBF"/>
                </a:solidFill>
                <a:latin typeface="+mn-lt"/>
                <a:ea typeface="+mn-ea"/>
                <a:cs typeface="+mn-cs"/>
              </a:defRPr>
            </a:lvl4pPr>
            <a:lvl5pPr marL="895350" indent="-177800" algn="l" defTabSz="457200" rtl="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Lucida Grande"/>
              <a:buNone/>
            </a:pPr>
            <a:r>
              <a:rPr lang="de-DE" dirty="0">
                <a:solidFill>
                  <a:schemeClr val="bg1"/>
                </a:solidFill>
              </a:rPr>
              <a:t>	</a:t>
            </a:r>
          </a:p>
          <a:p>
            <a:pPr eaLnBrk="1" hangingPunct="1">
              <a:buFont typeface="Lucida Grande"/>
              <a:buNone/>
            </a:pPr>
            <a:r>
              <a:rPr lang="de-DE" dirty="0">
                <a:solidFill>
                  <a:schemeClr val="bg1"/>
                </a:solidFill>
              </a:rPr>
              <a:t>	</a:t>
            </a:r>
            <a:r>
              <a:rPr lang="de-DE" b="0" dirty="0">
                <a:solidFill>
                  <a:schemeClr val="bg1"/>
                </a:solidFill>
              </a:rPr>
              <a:t>Tobias hört schlecht – </a:t>
            </a:r>
            <a:br>
              <a:rPr lang="de-DE" b="0" dirty="0">
                <a:solidFill>
                  <a:schemeClr val="bg1"/>
                </a:solidFill>
              </a:rPr>
            </a:br>
            <a:endParaRPr lang="de-DE" b="0" dirty="0">
              <a:solidFill>
                <a:schemeClr val="bg1"/>
              </a:solidFill>
            </a:endParaRPr>
          </a:p>
          <a:p>
            <a:pPr eaLnBrk="1" hangingPunct="1">
              <a:buFont typeface="Lucida Grande"/>
              <a:buNone/>
            </a:pPr>
            <a:r>
              <a:rPr lang="de-DE" b="0" dirty="0">
                <a:solidFill>
                  <a:schemeClr val="bg1"/>
                </a:solidFill>
              </a:rPr>
              <a:t>	Der Anästhesist begleitet Tobias vor, während und nach der Operation.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D8891A3-680A-CFA8-4ACF-72CB9CCE9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661508"/>
            <a:ext cx="2297980" cy="392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0987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C34FDAF-2CD9-7960-0844-53770EF29121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3034EF-169B-23FA-456C-36CF96A84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B7622A-186D-8B0F-E0D8-DC5528FD5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39" y="1886333"/>
            <a:ext cx="11519554" cy="4035425"/>
          </a:xfrm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b="0" dirty="0">
                <a:solidFill>
                  <a:schemeClr val="bg1"/>
                </a:solidFill>
              </a:rPr>
              <a:t>Angenehmes und schnelles Einschlafen und Erwachen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endParaRPr lang="de-DE" sz="1600" b="0" dirty="0">
              <a:solidFill>
                <a:schemeClr val="bg1"/>
              </a:solidFill>
            </a:endParaRPr>
          </a:p>
          <a:p>
            <a:pPr marL="342900" indent="-342900" defTabSz="9144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b="0" dirty="0">
                <a:solidFill>
                  <a:schemeClr val="bg1"/>
                </a:solidFill>
              </a:rPr>
              <a:t>Kein Aufwachen während der Narkose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endParaRPr lang="de-DE" sz="1600" b="0" dirty="0">
              <a:solidFill>
                <a:schemeClr val="bg1"/>
              </a:solidFill>
            </a:endParaRPr>
          </a:p>
          <a:p>
            <a:pPr marL="342900" indent="-342900" defTabSz="9144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b="0" dirty="0">
                <a:solidFill>
                  <a:schemeClr val="bg1"/>
                </a:solidFill>
              </a:rPr>
              <a:t>Schmerzfreiheit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endParaRPr lang="de-DE" sz="1600" b="0" dirty="0">
              <a:solidFill>
                <a:schemeClr val="bg1"/>
              </a:solidFill>
            </a:endParaRPr>
          </a:p>
          <a:p>
            <a:pPr marL="342900" indent="-342900" defTabSz="9144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b="0" dirty="0">
                <a:solidFill>
                  <a:schemeClr val="bg1"/>
                </a:solidFill>
              </a:rPr>
              <a:t>Keine Übelkeit und Erbrechen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endParaRPr lang="de-DE" sz="1600" b="0" dirty="0">
              <a:solidFill>
                <a:schemeClr val="bg1"/>
              </a:solidFill>
            </a:endParaRPr>
          </a:p>
          <a:p>
            <a:pPr marL="342900" indent="-342900" defTabSz="9144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b="0" dirty="0">
                <a:solidFill>
                  <a:schemeClr val="bg1"/>
                </a:solidFill>
              </a:rPr>
              <a:t>Gute postoperative Vigilanz</a:t>
            </a:r>
          </a:p>
        </p:txBody>
      </p:sp>
    </p:spTree>
    <p:extLst>
      <p:ext uri="{BB962C8B-B14F-4D97-AF65-F5344CB8AC3E}">
        <p14:creationId xmlns:p14="http://schemas.microsoft.com/office/powerpoint/2010/main" val="3538839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6C2F97DC-278F-4227-7A32-E974EBB2E4E6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324C89-4630-4849-8724-1B899A6A8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1: OP-Planung</a:t>
            </a:r>
            <a:endParaRPr lang="de-DE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9E54D90E-CB92-9428-9A2D-017952146F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b="14951"/>
          <a:stretch/>
        </p:blipFill>
        <p:spPr bwMode="auto">
          <a:xfrm>
            <a:off x="1" y="1661509"/>
            <a:ext cx="7749558" cy="392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C72EBAE6-1FDA-A8B2-1DDD-D0336DE0D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599" y="2232419"/>
            <a:ext cx="3962400" cy="29640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6700" indent="-2667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9FE0"/>
              </a:buClr>
              <a:buFont typeface="Lucida Grande" charset="0"/>
              <a:buChar char="➔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190500" algn="l" defTabSz="457200" rtl="0" eaLnBrk="0" fontAlgn="base" hangingPunct="0">
              <a:lnSpc>
                <a:spcPts val="180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Arial" panose="020B0604020202020204" pitchFamily="34" charset="0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717550" indent="-266700" algn="l" defTabSz="457200" rtl="0" eaLnBrk="0" fontAlgn="base" hangingPunct="0">
              <a:lnSpc>
                <a:spcPts val="165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200" b="1" kern="1200">
                <a:solidFill>
                  <a:srgbClr val="0A9FE0"/>
                </a:solidFill>
                <a:latin typeface="+mn-lt"/>
                <a:ea typeface="+mn-ea"/>
                <a:cs typeface="+mn-cs"/>
              </a:defRPr>
            </a:lvl3pPr>
            <a:lvl4pPr marL="266700" indent="1104900" algn="l" defTabSz="457200" rtl="0" eaLnBrk="0" fontAlgn="base" hangingPunct="0">
              <a:lnSpc>
                <a:spcPts val="1350"/>
              </a:lnSpc>
              <a:spcBef>
                <a:spcPts val="600"/>
              </a:spcBef>
              <a:spcAft>
                <a:spcPct val="0"/>
              </a:spcAft>
              <a:defRPr sz="1100" i="1" kern="1200">
                <a:solidFill>
                  <a:srgbClr val="BFBFBF"/>
                </a:solidFill>
                <a:latin typeface="+mn-lt"/>
                <a:ea typeface="+mn-ea"/>
                <a:cs typeface="+mn-cs"/>
              </a:defRPr>
            </a:lvl4pPr>
            <a:lvl5pPr marL="895350" indent="-177800" algn="l" defTabSz="457200" rtl="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914400" eaLnBrk="1" hangingPunct="1">
              <a:lnSpc>
                <a:spcPct val="150000"/>
              </a:lnSpc>
              <a:buFont typeface="Lucida Grande" charset="0"/>
              <a:buNone/>
              <a:defRPr/>
            </a:pPr>
            <a:r>
              <a:rPr lang="de-DE" b="0" dirty="0">
                <a:solidFill>
                  <a:schemeClr val="bg1"/>
                </a:solidFill>
                <a:effectLst/>
              </a:rPr>
              <a:t>Saal 4    7:45 Uhr </a:t>
            </a:r>
          </a:p>
          <a:p>
            <a:pPr marL="342900" indent="-342900" defTabSz="914400" eaLnBrk="1" hangingPunct="1">
              <a:lnSpc>
                <a:spcPct val="150000"/>
              </a:lnSpc>
              <a:defRPr/>
            </a:pPr>
            <a:r>
              <a:rPr lang="de-DE" b="0" dirty="0">
                <a:solidFill>
                  <a:schemeClr val="bg1"/>
                </a:solidFill>
                <a:effectLst/>
              </a:rPr>
              <a:t>Tobias 6J    Station 1</a:t>
            </a:r>
          </a:p>
          <a:p>
            <a:pPr marL="342900" indent="-342900" defTabSz="914400" eaLnBrk="1" hangingPunct="1">
              <a:lnSpc>
                <a:spcPct val="150000"/>
              </a:lnSpc>
              <a:defRPr/>
            </a:pPr>
            <a:r>
              <a:rPr lang="de-DE" b="0" dirty="0">
                <a:solidFill>
                  <a:schemeClr val="bg1"/>
                </a:solidFill>
                <a:effectLst/>
              </a:rPr>
              <a:t>AT/ PC </a:t>
            </a:r>
            <a:r>
              <a:rPr lang="de-DE" b="0" dirty="0" err="1">
                <a:solidFill>
                  <a:schemeClr val="bg1"/>
                </a:solidFill>
                <a:effectLst/>
              </a:rPr>
              <a:t>bds</a:t>
            </a:r>
            <a:r>
              <a:rPr lang="de-DE" b="0" dirty="0">
                <a:solidFill>
                  <a:schemeClr val="bg1"/>
                </a:solidFill>
                <a:effectLst/>
              </a:rPr>
              <a:t>. ggf. PD</a:t>
            </a:r>
          </a:p>
          <a:p>
            <a:pPr marL="342900" indent="-342900" defTabSz="914400" eaLnBrk="1" hangingPunct="1">
              <a:lnSpc>
                <a:spcPct val="150000"/>
              </a:lnSpc>
              <a:defRPr/>
            </a:pPr>
            <a:r>
              <a:rPr lang="de-DE" b="0" dirty="0">
                <a:solidFill>
                  <a:schemeClr val="bg1"/>
                </a:solidFill>
                <a:effectLst/>
              </a:rPr>
              <a:t>Operateur: Dr. Ohr</a:t>
            </a:r>
          </a:p>
          <a:p>
            <a:pPr marL="342900" indent="-342900" defTabSz="914400" eaLnBrk="1" hangingPunct="1">
              <a:lnSpc>
                <a:spcPct val="150000"/>
              </a:lnSpc>
              <a:defRPr/>
            </a:pPr>
            <a:r>
              <a:rPr lang="de-DE" b="0" dirty="0">
                <a:solidFill>
                  <a:schemeClr val="bg1"/>
                </a:solidFill>
                <a:effectLst/>
              </a:rPr>
              <a:t>Narkosearzt: ITN</a:t>
            </a:r>
          </a:p>
          <a:p>
            <a:pPr marL="342900" indent="-342900" defTabSz="914400" eaLnBrk="1" hangingPunct="1">
              <a:lnSpc>
                <a:spcPct val="150000"/>
              </a:lnSpc>
              <a:defRPr/>
            </a:pPr>
            <a:r>
              <a:rPr lang="de-DE" b="0" dirty="0">
                <a:solidFill>
                  <a:schemeClr val="bg1"/>
                </a:solidFill>
                <a:effectLst/>
              </a:rPr>
              <a:t>Anästhesist: Dr. Müller</a:t>
            </a:r>
          </a:p>
        </p:txBody>
      </p:sp>
    </p:spTree>
    <p:extLst>
      <p:ext uri="{BB962C8B-B14F-4D97-AF65-F5344CB8AC3E}">
        <p14:creationId xmlns:p14="http://schemas.microsoft.com/office/powerpoint/2010/main" val="271727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365B3A5D-E8BB-8637-2560-128ADB82E5F7}"/>
              </a:ext>
            </a:extLst>
          </p:cNvPr>
          <p:cNvSpPr/>
          <p:nvPr/>
        </p:nvSpPr>
        <p:spPr>
          <a:xfrm>
            <a:off x="1" y="1651001"/>
            <a:ext cx="12192000" cy="4076214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4D236E-CD15-FBED-C5B9-B7CD4047C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2: Prämedikationsgespräch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D4AB3B-9BE0-26F6-FA58-40FC2FDD6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564788"/>
            <a:ext cx="5753493" cy="4035425"/>
          </a:xfrm>
        </p:spPr>
        <p:txBody>
          <a:bodyPr/>
          <a:lstStyle/>
          <a:p>
            <a:pPr marL="342900" indent="-342900" defTabSz="914400">
              <a:lnSpc>
                <a:spcPct val="150000"/>
              </a:lnSpc>
            </a:pPr>
            <a:r>
              <a:rPr lang="de-DE" b="0" dirty="0">
                <a:solidFill>
                  <a:schemeClr val="bg1"/>
                </a:solidFill>
              </a:rPr>
              <a:t>Körperliche Untersuchung und Vorgespräch zwischen Anästhesist und Patient. Individuelle Auswahl des besten und passenden Anästhesieverfahrens.</a:t>
            </a:r>
          </a:p>
          <a:p>
            <a:pPr marL="342900" indent="-342900" defTabSz="914400">
              <a:lnSpc>
                <a:spcPct val="150000"/>
              </a:lnSpc>
            </a:pPr>
            <a:r>
              <a:rPr lang="de-DE" b="0" dirty="0">
                <a:solidFill>
                  <a:schemeClr val="bg1"/>
                </a:solidFill>
              </a:rPr>
              <a:t>Vorerkrankungen:</a:t>
            </a:r>
          </a:p>
          <a:p>
            <a:pPr marL="793750" lvl="2" indent="-342900" defTabSz="914400">
              <a:lnSpc>
                <a:spcPct val="100000"/>
              </a:lnSpc>
              <a:buFontTx/>
              <a:buChar char="-"/>
            </a:pPr>
            <a:r>
              <a:rPr lang="de-DE" sz="1600" b="0" dirty="0">
                <a:solidFill>
                  <a:schemeClr val="bg1"/>
                </a:solidFill>
              </a:rPr>
              <a:t>Herz</a:t>
            </a:r>
          </a:p>
          <a:p>
            <a:pPr marL="793750" lvl="2" indent="-342900" defTabSz="914400">
              <a:lnSpc>
                <a:spcPct val="100000"/>
              </a:lnSpc>
              <a:buFontTx/>
              <a:buChar char="-"/>
            </a:pPr>
            <a:r>
              <a:rPr lang="de-DE" sz="1600" b="0" dirty="0">
                <a:solidFill>
                  <a:schemeClr val="bg1"/>
                </a:solidFill>
              </a:rPr>
              <a:t>Lunge</a:t>
            </a:r>
          </a:p>
          <a:p>
            <a:pPr marL="793750" lvl="2" indent="-342900" defTabSz="914400">
              <a:lnSpc>
                <a:spcPct val="100000"/>
              </a:lnSpc>
              <a:buFontTx/>
              <a:buChar char="-"/>
            </a:pPr>
            <a:r>
              <a:rPr lang="de-DE" sz="1600" b="0" dirty="0">
                <a:solidFill>
                  <a:schemeClr val="bg1"/>
                </a:solidFill>
              </a:rPr>
              <a:t>Leber	</a:t>
            </a:r>
          </a:p>
          <a:p>
            <a:pPr marL="793750" lvl="2" indent="-342900" defTabSz="914400">
              <a:lnSpc>
                <a:spcPct val="100000"/>
              </a:lnSpc>
              <a:buFontTx/>
              <a:buChar char="-"/>
            </a:pPr>
            <a:r>
              <a:rPr lang="de-DE" sz="1600" b="0" dirty="0">
                <a:solidFill>
                  <a:schemeClr val="bg1"/>
                </a:solidFill>
              </a:rPr>
              <a:t>Nieren</a:t>
            </a:r>
          </a:p>
          <a:p>
            <a:pPr marL="342900" indent="-342900" defTabSz="914400">
              <a:lnSpc>
                <a:spcPct val="150000"/>
              </a:lnSpc>
            </a:pPr>
            <a:r>
              <a:rPr lang="de-DE" b="0" dirty="0">
                <a:solidFill>
                  <a:schemeClr val="bg1"/>
                </a:solidFill>
              </a:rPr>
              <a:t>Bisherige Operationen und „Narkosen“</a:t>
            </a:r>
          </a:p>
          <a:p>
            <a:pPr marL="342900" indent="-342900" defTabSz="914400">
              <a:lnSpc>
                <a:spcPct val="150000"/>
              </a:lnSpc>
            </a:pPr>
            <a:r>
              <a:rPr lang="de-DE" b="0" dirty="0">
                <a:solidFill>
                  <a:schemeClr val="bg1"/>
                </a:solidFill>
              </a:rPr>
              <a:t>Medikamente und Lebensgewohnheiten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17A2F286-5816-C6DB-7A86-B361A3815E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3519" r="3702" b="658"/>
          <a:stretch/>
        </p:blipFill>
        <p:spPr bwMode="auto">
          <a:xfrm>
            <a:off x="1" y="1651000"/>
            <a:ext cx="5075165" cy="40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8">
            <a:extLst>
              <a:ext uri="{FF2B5EF4-FFF2-40B4-BE49-F238E27FC236}">
                <a16:creationId xmlns:a16="http://schemas.microsoft.com/office/drawing/2014/main" id="{CF0CC928-FFFF-5B6E-B72A-09AA9C468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461" y="1812925"/>
            <a:ext cx="2120900" cy="1616075"/>
          </a:xfrm>
          <a:prstGeom prst="wedgeEllipseCallout">
            <a:avLst>
              <a:gd name="adj1" fmla="val 78094"/>
              <a:gd name="adj2" fmla="val 38574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defTabSz="91440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7598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92111D98-02AD-C2AB-69AA-AE5F1823F221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4D236E-CD15-FBED-C5B9-B7CD4047C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2: Prämedikationsgespräch</a:t>
            </a:r>
            <a:endParaRPr lang="de-DE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069EA65-BD94-5FDE-A56C-72B832227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9716" y="2660546"/>
            <a:ext cx="3408363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6700" indent="-2667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9FE0"/>
              </a:buClr>
              <a:buFont typeface="Lucida Grande" charset="0"/>
              <a:buChar char="➔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190500" algn="l" defTabSz="457200" rtl="0" eaLnBrk="0" fontAlgn="base" hangingPunct="0">
              <a:lnSpc>
                <a:spcPts val="180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Arial" panose="020B0604020202020204" pitchFamily="34" charset="0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717550" indent="-266700" algn="l" defTabSz="457200" rtl="0" eaLnBrk="0" fontAlgn="base" hangingPunct="0">
              <a:lnSpc>
                <a:spcPts val="165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200" b="1" kern="1200">
                <a:solidFill>
                  <a:srgbClr val="0A9FE0"/>
                </a:solidFill>
                <a:latin typeface="+mn-lt"/>
                <a:ea typeface="+mn-ea"/>
                <a:cs typeface="+mn-cs"/>
              </a:defRPr>
            </a:lvl3pPr>
            <a:lvl4pPr marL="266700" indent="1104900" algn="l" defTabSz="457200" rtl="0" eaLnBrk="0" fontAlgn="base" hangingPunct="0">
              <a:lnSpc>
                <a:spcPts val="1350"/>
              </a:lnSpc>
              <a:spcBef>
                <a:spcPts val="600"/>
              </a:spcBef>
              <a:spcAft>
                <a:spcPct val="0"/>
              </a:spcAft>
              <a:defRPr sz="1100" i="1" kern="1200">
                <a:solidFill>
                  <a:srgbClr val="BFBFBF"/>
                </a:solidFill>
                <a:latin typeface="+mn-lt"/>
                <a:ea typeface="+mn-ea"/>
                <a:cs typeface="+mn-cs"/>
              </a:defRPr>
            </a:lvl4pPr>
            <a:lvl5pPr marL="895350" indent="-177800" algn="l" defTabSz="457200" rtl="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914400" eaLnBrk="1" hangingPunct="1">
              <a:lnSpc>
                <a:spcPct val="150000"/>
              </a:lnSpc>
            </a:pPr>
            <a:r>
              <a:rPr lang="de-DE" b="0" dirty="0">
                <a:solidFill>
                  <a:schemeClr val="bg1"/>
                </a:solidFill>
              </a:rPr>
              <a:t>Fragen beantworten</a:t>
            </a: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b="0" dirty="0">
                <a:solidFill>
                  <a:schemeClr val="bg1"/>
                </a:solidFill>
              </a:rPr>
              <a:t>Ängste abbauen</a:t>
            </a: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b="0" dirty="0">
                <a:solidFill>
                  <a:schemeClr val="bg1"/>
                </a:solidFill>
              </a:rPr>
              <a:t>Einverständnis</a:t>
            </a:r>
          </a:p>
          <a:p>
            <a:pPr marL="342900" indent="-342900" defTabSz="914400" eaLnBrk="1" hangingPunct="1"/>
            <a:endParaRPr lang="de-DE" sz="2000" dirty="0">
              <a:solidFill>
                <a:schemeClr val="bg1"/>
              </a:solidFill>
            </a:endParaRP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F8718CDE-B972-CA05-E1AB-E1F82F581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661508"/>
            <a:ext cx="5235191" cy="392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7">
            <a:extLst>
              <a:ext uri="{FF2B5EF4-FFF2-40B4-BE49-F238E27FC236}">
                <a16:creationId xmlns:a16="http://schemas.microsoft.com/office/drawing/2014/main" id="{8E45D42B-C6FA-FE6E-8FDE-A45EBF2D0B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1856" y="1857954"/>
            <a:ext cx="2102245" cy="1243444"/>
          </a:xfrm>
          <a:prstGeom prst="cloudCallout">
            <a:avLst>
              <a:gd name="adj1" fmla="val -64398"/>
              <a:gd name="adj2" fmla="val 53407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91440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4859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9EFC8FBA-F2EE-1B21-B26F-23A4A198749D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4D236E-CD15-FBED-C5B9-B7CD4047C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2: Prämedikationsgespräch</a:t>
            </a:r>
            <a:endParaRPr lang="de-DE" dirty="0"/>
          </a:p>
        </p:txBody>
      </p:sp>
      <p:pic>
        <p:nvPicPr>
          <p:cNvPr id="3" name="Picture 9">
            <a:extLst>
              <a:ext uri="{FF2B5EF4-FFF2-40B4-BE49-F238E27FC236}">
                <a16:creationId xmlns:a16="http://schemas.microsoft.com/office/drawing/2014/main" id="{0B93908E-04C3-B52B-3922-CA940F1E36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9909" t="13918" r="11050" b="15672"/>
          <a:stretch/>
        </p:blipFill>
        <p:spPr bwMode="auto">
          <a:xfrm>
            <a:off x="2488849" y="1812959"/>
            <a:ext cx="7214302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7569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CD35373E-B15F-3934-90A0-9B1B8EC9FF55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673D75B-D551-935A-B10E-8E42C990F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3: Einschleusung</a:t>
            </a:r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60F07929-992E-6FF0-FDA5-C440BC49773D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661509"/>
            <a:ext cx="5938576" cy="3931798"/>
            <a:chOff x="3060384" y="2154144"/>
            <a:chExt cx="6078537" cy="3732214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D725A3F3-EF68-3A67-6D9E-8F0EC3D494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60384" y="2154144"/>
              <a:ext cx="6078537" cy="3732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5" descr="welcome to OR">
              <a:extLst>
                <a:ext uri="{FF2B5EF4-FFF2-40B4-BE49-F238E27FC236}">
                  <a16:creationId xmlns:a16="http://schemas.microsoft.com/office/drawing/2014/main" id="{BE60A81D-FEC7-8B0F-11B3-82CE8D783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-18000"/>
            </a:blip>
            <a:srcRect/>
            <a:stretch>
              <a:fillRect/>
            </a:stretch>
          </p:blipFill>
          <p:spPr bwMode="auto">
            <a:xfrm>
              <a:off x="5528237" y="3875870"/>
              <a:ext cx="619448" cy="660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AutoShape 6">
              <a:extLst>
                <a:ext uri="{FF2B5EF4-FFF2-40B4-BE49-F238E27FC236}">
                  <a16:creationId xmlns:a16="http://schemas.microsoft.com/office/drawing/2014/main" id="{3FB38BE6-65D7-00CC-8906-8BB0C34A8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5353" y="3923319"/>
              <a:ext cx="2320444" cy="1260792"/>
            </a:xfrm>
            <a:prstGeom prst="cloudCallout">
              <a:avLst>
                <a:gd name="adj1" fmla="val 85759"/>
                <a:gd name="adj2" fmla="val -4514"/>
              </a:avLst>
            </a:prstGeom>
            <a:solidFill>
              <a:schemeClr val="bg1">
                <a:alpha val="41176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defTabSz="914400"/>
              <a:endParaRPr lang="de-DE"/>
            </a:p>
          </p:txBody>
        </p:sp>
        <p:pic>
          <p:nvPicPr>
            <p:cNvPr id="7" name="Picture 7" descr="sandmann14an">
              <a:extLst>
                <a:ext uri="{FF2B5EF4-FFF2-40B4-BE49-F238E27FC236}">
                  <a16:creationId xmlns:a16="http://schemas.microsoft.com/office/drawing/2014/main" id="{D29EA840-6A16-D5F1-1E42-B8844F65C03D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37801" y="3987037"/>
              <a:ext cx="1041798" cy="1081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199115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E4EA9D5E-1453-D11F-972C-55E767043480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B97F52-F8CA-67EE-321D-B4E3B25C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3: Anästhesievorbereitung </a:t>
            </a:r>
            <a:r>
              <a:rPr lang="de-DE" b="1" dirty="0"/>
              <a:t>Allgemeinanästhesie (Vollnarkose)</a:t>
            </a:r>
            <a:endParaRPr lang="de-DE" dirty="0"/>
          </a:p>
        </p:txBody>
      </p:sp>
      <p:pic>
        <p:nvPicPr>
          <p:cNvPr id="4" name="Bild 6" descr="IMG_0276.JPG">
            <a:extLst>
              <a:ext uri="{FF2B5EF4-FFF2-40B4-BE49-F238E27FC236}">
                <a16:creationId xmlns:a16="http://schemas.microsoft.com/office/drawing/2014/main" id="{3C799C4B-7AA5-B94D-99DF-66177B24E7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967" y="1661509"/>
            <a:ext cx="5255288" cy="392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noproth 069">
            <a:extLst>
              <a:ext uri="{FF2B5EF4-FFF2-40B4-BE49-F238E27FC236}">
                <a16:creationId xmlns:a16="http://schemas.microsoft.com/office/drawing/2014/main" id="{DE988942-A8BA-9AF7-4906-7D8111C37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1091" y="1661509"/>
            <a:ext cx="5529942" cy="3923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1595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9E16042-F062-69B1-BC41-9D20EEB7EAF2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B97F52-F8CA-67EE-321D-B4E3B25C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3: Anästhesievorbereitung </a:t>
            </a:r>
            <a:r>
              <a:rPr lang="de-DE" b="1" dirty="0"/>
              <a:t>Allgemeinanästhesie (Vollnarkose)</a:t>
            </a:r>
            <a:endParaRPr lang="de-DE" dirty="0"/>
          </a:p>
        </p:txBody>
      </p:sp>
      <p:pic>
        <p:nvPicPr>
          <p:cNvPr id="3" name="Bild 8" descr="IMG_0271.JPG">
            <a:extLst>
              <a:ext uri="{FF2B5EF4-FFF2-40B4-BE49-F238E27FC236}">
                <a16:creationId xmlns:a16="http://schemas.microsoft.com/office/drawing/2014/main" id="{B946CC1A-FA41-0140-DAD8-F45F465517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61509"/>
            <a:ext cx="2934119" cy="3927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77482336-21F1-F9DF-724D-4066D90A8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147" y="2375146"/>
            <a:ext cx="4275137" cy="281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rgbClr val="0A9FE0"/>
              </a:buClr>
            </a:pPr>
            <a:r>
              <a:rPr lang="de-DE" sz="1600" dirty="0">
                <a:solidFill>
                  <a:schemeClr val="bg1"/>
                </a:solidFill>
              </a:rPr>
              <a:t>Moderner Anästhesiearbeitsplatz</a:t>
            </a:r>
          </a:p>
        </p:txBody>
      </p:sp>
    </p:spTree>
    <p:extLst>
      <p:ext uri="{BB962C8B-B14F-4D97-AF65-F5344CB8AC3E}">
        <p14:creationId xmlns:p14="http://schemas.microsoft.com/office/powerpoint/2010/main" val="2293247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09C890F-0E33-D6DD-5405-958593C8B942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0FAAF68-1569-9920-A69A-A203A0F03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4: Überwachung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729A21-A677-C806-05E4-1DE79E4C9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6545" y="1716358"/>
            <a:ext cx="5117097" cy="4035425"/>
          </a:xfrm>
        </p:spPr>
        <p:txBody>
          <a:bodyPr/>
          <a:lstStyle/>
          <a:p>
            <a:pPr marL="342900" indent="-342900" defTabSz="914400" eaLnBrk="1" hangingPunct="1">
              <a:lnSpc>
                <a:spcPct val="150000"/>
              </a:lnSpc>
              <a:buNone/>
            </a:pPr>
            <a:r>
              <a:rPr lang="de-DE" sz="1600" b="0" dirty="0">
                <a:solidFill>
                  <a:schemeClr val="bg1"/>
                </a:solidFill>
              </a:rPr>
              <a:t>Standard</a:t>
            </a: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EKG</a:t>
            </a: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O</a:t>
            </a:r>
            <a:r>
              <a:rPr lang="de-DE" sz="1600" b="0" baseline="-25000" dirty="0">
                <a:solidFill>
                  <a:schemeClr val="bg1"/>
                </a:solidFill>
              </a:rPr>
              <a:t>2</a:t>
            </a:r>
            <a:r>
              <a:rPr lang="de-DE" sz="1600" b="0" dirty="0">
                <a:solidFill>
                  <a:schemeClr val="bg1"/>
                </a:solidFill>
              </a:rPr>
              <a:t> Sättigung</a:t>
            </a: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Blutdruckmessung</a:t>
            </a:r>
          </a:p>
          <a:p>
            <a:pPr marL="342900" indent="-342900" defTabSz="914400" eaLnBrk="1" hangingPunct="1">
              <a:lnSpc>
                <a:spcPct val="150000"/>
              </a:lnSpc>
              <a:buNone/>
            </a:pPr>
            <a:endParaRPr lang="de-DE" sz="1600" b="0" dirty="0">
              <a:solidFill>
                <a:schemeClr val="bg1"/>
              </a:solidFill>
            </a:endParaRPr>
          </a:p>
          <a:p>
            <a:pPr marL="342900" indent="-342900" defTabSz="914400" eaLnBrk="1" hangingPunct="1">
              <a:lnSpc>
                <a:spcPct val="150000"/>
              </a:lnSpc>
              <a:buNone/>
            </a:pPr>
            <a:r>
              <a:rPr lang="de-DE" sz="1600" b="0" dirty="0">
                <a:solidFill>
                  <a:schemeClr val="bg1"/>
                </a:solidFill>
              </a:rPr>
              <a:t>Erweitert</a:t>
            </a: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Blutdruckmessung invasiv</a:t>
            </a: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Zentraler Venenkatheter</a:t>
            </a: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etc.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93244C9-511F-2126-80C9-250172B7AA7A}"/>
              </a:ext>
            </a:extLst>
          </p:cNvPr>
          <p:cNvGrpSpPr>
            <a:grpSpLocks noChangeAspect="1"/>
          </p:cNvGrpSpPr>
          <p:nvPr/>
        </p:nvGrpSpPr>
        <p:grpSpPr>
          <a:xfrm>
            <a:off x="1" y="1661509"/>
            <a:ext cx="4510485" cy="3925375"/>
            <a:chOff x="899588" y="1892619"/>
            <a:chExt cx="4341063" cy="3777931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8BFA0464-4E0E-3C98-BB6F-BC97B23E4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99588" y="1892619"/>
              <a:ext cx="4341063" cy="3777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CE929715-8475-1A54-F295-C57A0BE89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51328">
              <a:off x="3963083" y="2536708"/>
              <a:ext cx="715962" cy="534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979258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Untertitel 2"/>
          <p:cNvSpPr>
            <a:spLocks noGrp="1"/>
          </p:cNvSpPr>
          <p:nvPr>
            <p:ph type="subTitle" idx="1"/>
          </p:nvPr>
        </p:nvSpPr>
        <p:spPr>
          <a:xfrm>
            <a:off x="235482" y="3843910"/>
            <a:ext cx="6498590" cy="1752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de-DE" sz="2800" dirty="0">
                <a:solidFill>
                  <a:srgbClr val="898989"/>
                </a:solidFill>
              </a:rPr>
              <a:t>Narkose heute - moderne Anästhesie</a:t>
            </a:r>
          </a:p>
        </p:txBody>
      </p:sp>
      <p:sp>
        <p:nvSpPr>
          <p:cNvPr id="5122" name="Untertitel 2"/>
          <p:cNvSpPr>
            <a:spLocks/>
          </p:cNvSpPr>
          <p:nvPr/>
        </p:nvSpPr>
        <p:spPr bwMode="auto">
          <a:xfrm>
            <a:off x="325914" y="1893414"/>
            <a:ext cx="7863491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Bef>
                <a:spcPct val="20000"/>
              </a:spcBef>
              <a:buClr>
                <a:srgbClr val="0A9FE0"/>
              </a:buClr>
              <a:buFont typeface="Lucida Grande"/>
              <a:buNone/>
            </a:pPr>
            <a:r>
              <a:rPr lang="de-DE" sz="4000" b="1" dirty="0"/>
              <a:t>Was macht die Anästhesistin oder der Anästhesist, wenn ich schlafe?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F8E60A63-0BEB-E45E-F9F4-28C81D408234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C1A793-0BE7-E130-C4F1-F59A1DB3E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5: Venenzugang und Pulsoxymetrie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4CF85B-3906-5312-D36D-13D7088CE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3990" y="1976769"/>
            <a:ext cx="5458741" cy="40354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Flüssigkeitsgabe</a:t>
            </a:r>
          </a:p>
          <a:p>
            <a:pPr>
              <a:lnSpc>
                <a:spcPct val="150000"/>
              </a:lnSpc>
            </a:pPr>
            <a:r>
              <a:rPr lang="de-DE" b="0" dirty="0">
                <a:solidFill>
                  <a:schemeClr val="bg1"/>
                </a:solidFill>
              </a:rPr>
              <a:t>Überwachung</a:t>
            </a:r>
            <a:r>
              <a:rPr lang="de-DE" sz="1600" b="0" dirty="0">
                <a:solidFill>
                  <a:schemeClr val="bg1"/>
                </a:solidFill>
              </a:rPr>
              <a:t> der Zirkulation </a:t>
            </a:r>
          </a:p>
          <a:p>
            <a:pPr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semiquantitative Aussage über die Perfusion</a:t>
            </a:r>
          </a:p>
          <a:p>
            <a:pPr>
              <a:lnSpc>
                <a:spcPct val="150000"/>
              </a:lnSpc>
            </a:pPr>
            <a:endParaRPr lang="de-DE" sz="1600" b="0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EB5905CD-A02E-DE98-A27E-89ECFBC7D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661509"/>
            <a:ext cx="6637358" cy="392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12741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3F4ED48C-E287-2168-55CB-871B926E1368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1EC2AD-E46B-9E20-3E5B-942CF8C76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5: Narkoseeinleitung</a:t>
            </a:r>
            <a:endParaRPr lang="de-DE" dirty="0"/>
          </a:p>
        </p:txBody>
      </p:sp>
      <p:pic>
        <p:nvPicPr>
          <p:cNvPr id="4" name="Picture 8" descr="sm_anim">
            <a:extLst>
              <a:ext uri="{FF2B5EF4-FFF2-40B4-BE49-F238E27FC236}">
                <a16:creationId xmlns:a16="http://schemas.microsoft.com/office/drawing/2014/main" id="{603FB1E7-3F8B-4E07-65D4-3D866258036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76614" y="187443"/>
            <a:ext cx="467878" cy="7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B29B8EB-7A34-E7F5-384C-B8AB211BC8ED}"/>
              </a:ext>
            </a:extLst>
          </p:cNvPr>
          <p:cNvGrpSpPr/>
          <p:nvPr/>
        </p:nvGrpSpPr>
        <p:grpSpPr>
          <a:xfrm>
            <a:off x="8129651" y="1486048"/>
            <a:ext cx="3934867" cy="4100837"/>
            <a:chOff x="8129651" y="1486049"/>
            <a:chExt cx="3959429" cy="4090788"/>
          </a:xfrm>
        </p:grpSpPr>
        <p:pic>
          <p:nvPicPr>
            <p:cNvPr id="13" name="Picture 7">
              <a:extLst>
                <a:ext uri="{FF2B5EF4-FFF2-40B4-BE49-F238E27FC236}">
                  <a16:creationId xmlns:a16="http://schemas.microsoft.com/office/drawing/2014/main" id="{1884B76A-57AE-881E-AA55-DC43B1EDC7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129651" y="1657029"/>
              <a:ext cx="2968561" cy="3919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AutoShape 16">
              <a:extLst>
                <a:ext uri="{FF2B5EF4-FFF2-40B4-BE49-F238E27FC236}">
                  <a16:creationId xmlns:a16="http://schemas.microsoft.com/office/drawing/2014/main" id="{254F000A-0A47-C26E-0FD2-32C98C92720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564106">
              <a:off x="10254755" y="1486049"/>
              <a:ext cx="1834325" cy="1438757"/>
            </a:xfrm>
            <a:prstGeom prst="cloudCallout">
              <a:avLst>
                <a:gd name="adj1" fmla="val -5514"/>
                <a:gd name="adj2" fmla="val -75139"/>
              </a:avLst>
            </a:prstGeom>
            <a:blipFill dpi="0" rotWithShape="1">
              <a:blip r:embed="rId4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defTabSz="914400"/>
              <a:endParaRPr lang="de-DE" dirty="0"/>
            </a:p>
          </p:txBody>
        </p:sp>
      </p:grpSp>
      <p:pic>
        <p:nvPicPr>
          <p:cNvPr id="10" name="Picture 5">
            <a:extLst>
              <a:ext uri="{FF2B5EF4-FFF2-40B4-BE49-F238E27FC236}">
                <a16:creationId xmlns:a16="http://schemas.microsoft.com/office/drawing/2014/main" id="{3B001E78-3AC6-FB27-D3AF-7AB32890F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58225" y="1838449"/>
            <a:ext cx="4939588" cy="357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>
            <a:extLst>
              <a:ext uri="{FF2B5EF4-FFF2-40B4-BE49-F238E27FC236}">
                <a16:creationId xmlns:a16="http://schemas.microsoft.com/office/drawing/2014/main" id="{C1F24FA2-5E17-F55C-D812-A3B66181B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079798" y="4095537"/>
            <a:ext cx="1094348" cy="149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480DD37D-673B-E723-BCB4-27B18C57C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06" y="3685876"/>
            <a:ext cx="2735394" cy="190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424E4A2F-1330-B028-AE0C-BB3DD2976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10048" y="1661510"/>
            <a:ext cx="2753248" cy="206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Ellipse 19">
            <a:extLst>
              <a:ext uri="{FF2B5EF4-FFF2-40B4-BE49-F238E27FC236}">
                <a16:creationId xmlns:a16="http://schemas.microsoft.com/office/drawing/2014/main" id="{4808DB94-3EB1-1EB1-8380-602981844E4F}"/>
              </a:ext>
            </a:extLst>
          </p:cNvPr>
          <p:cNvSpPr/>
          <p:nvPr/>
        </p:nvSpPr>
        <p:spPr>
          <a:xfrm rot="1198388">
            <a:off x="11123073" y="878592"/>
            <a:ext cx="821933" cy="703901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D602AFE4-28EA-4FE7-7BE2-1B64A02E6013}"/>
              </a:ext>
            </a:extLst>
          </p:cNvPr>
          <p:cNvSpPr/>
          <p:nvPr/>
        </p:nvSpPr>
        <p:spPr>
          <a:xfrm rot="506705">
            <a:off x="10999131" y="2966361"/>
            <a:ext cx="442127" cy="351692"/>
          </a:xfrm>
          <a:prstGeom prst="ellipse">
            <a:avLst/>
          </a:prstGeom>
          <a:solidFill>
            <a:srgbClr val="CDD4E4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31F186B9-D793-E9A0-8546-1B9FD675F1BF}"/>
              </a:ext>
            </a:extLst>
          </p:cNvPr>
          <p:cNvSpPr/>
          <p:nvPr/>
        </p:nvSpPr>
        <p:spPr>
          <a:xfrm rot="506705">
            <a:off x="10992284" y="3250207"/>
            <a:ext cx="210620" cy="204540"/>
          </a:xfrm>
          <a:prstGeom prst="ellipse">
            <a:avLst/>
          </a:prstGeom>
          <a:solidFill>
            <a:srgbClr val="CDD4E4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2CF75959-39F7-39FF-808B-4C73972A43A9}"/>
              </a:ext>
            </a:extLst>
          </p:cNvPr>
          <p:cNvSpPr/>
          <p:nvPr/>
        </p:nvSpPr>
        <p:spPr>
          <a:xfrm rot="506705">
            <a:off x="10802912" y="3517206"/>
            <a:ext cx="126829" cy="125634"/>
          </a:xfrm>
          <a:prstGeom prst="ellipse">
            <a:avLst/>
          </a:prstGeom>
          <a:solidFill>
            <a:srgbClr val="CDD4E4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953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DF1EC5CD-0C9D-9D33-7E1E-18E9BC9385BC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EE5251B-376A-F4BF-C75F-21EB423CE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6: Intubation</a:t>
            </a:r>
            <a:endParaRPr lang="de-DE" dirty="0"/>
          </a:p>
        </p:txBody>
      </p:sp>
      <p:pic>
        <p:nvPicPr>
          <p:cNvPr id="5" name="Picture 11">
            <a:extLst>
              <a:ext uri="{FF2B5EF4-FFF2-40B4-BE49-F238E27FC236}">
                <a16:creationId xmlns:a16="http://schemas.microsoft.com/office/drawing/2014/main" id="{CFB5FC4B-1E29-64EB-66FD-D319F68AE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660626"/>
            <a:ext cx="4712676" cy="3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>
            <a:extLst>
              <a:ext uri="{FF2B5EF4-FFF2-40B4-BE49-F238E27FC236}">
                <a16:creationId xmlns:a16="http://schemas.microsoft.com/office/drawing/2014/main" id="{FF1A8BBF-8DC6-2DB1-85A5-8F68A9069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30092" y="3694534"/>
            <a:ext cx="2319401" cy="173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2858A3D-571A-50E9-2C2B-2B2B5A8D2015}"/>
              </a:ext>
            </a:extLst>
          </p:cNvPr>
          <p:cNvGrpSpPr/>
          <p:nvPr/>
        </p:nvGrpSpPr>
        <p:grpSpPr>
          <a:xfrm>
            <a:off x="5541573" y="1909187"/>
            <a:ext cx="3401460" cy="2964264"/>
            <a:chOff x="5541573" y="1909187"/>
            <a:chExt cx="3401460" cy="2964264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23E4566-5E1C-D5C2-6A76-DA8F1716EC66}"/>
                </a:ext>
              </a:extLst>
            </p:cNvPr>
            <p:cNvSpPr/>
            <p:nvPr/>
          </p:nvSpPr>
          <p:spPr>
            <a:xfrm>
              <a:off x="5541573" y="1909187"/>
              <a:ext cx="3401460" cy="29642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BCA93D28-195B-7CF4-E83E-2D372005BA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 l="38177" t="29579" r="40703" b="39519"/>
            <a:stretch>
              <a:fillRect/>
            </a:stretch>
          </p:blipFill>
          <p:spPr bwMode="auto">
            <a:xfrm>
              <a:off x="5791356" y="2170062"/>
              <a:ext cx="2909841" cy="2394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6560709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B081C16F-ED6A-7BEC-3795-A6800F0C2153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96C513-D3EC-5865-4537-7388D061A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7: Während der Operation</a:t>
            </a:r>
            <a:endParaRPr lang="de-DE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84383020-873D-AF4C-F6E2-E8C9C64DE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592" y="3722178"/>
            <a:ext cx="2495567" cy="1497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172DDF01-B4EB-71E9-A035-2883A4323C34}"/>
              </a:ext>
            </a:extLst>
          </p:cNvPr>
          <p:cNvGrpSpPr/>
          <p:nvPr/>
        </p:nvGrpSpPr>
        <p:grpSpPr>
          <a:xfrm>
            <a:off x="10050027" y="1933689"/>
            <a:ext cx="1799466" cy="1690507"/>
            <a:chOff x="9599942" y="1776282"/>
            <a:chExt cx="1799466" cy="1690507"/>
          </a:xfrm>
        </p:grpSpPr>
        <p:pic>
          <p:nvPicPr>
            <p:cNvPr id="6" name="Picture 10">
              <a:extLst>
                <a:ext uri="{FF2B5EF4-FFF2-40B4-BE49-F238E27FC236}">
                  <a16:creationId xmlns:a16="http://schemas.microsoft.com/office/drawing/2014/main" id="{87454CF8-007F-7854-697D-13CFD5FE00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599942" y="1776282"/>
              <a:ext cx="1799466" cy="1690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2">
              <a:extLst>
                <a:ext uri="{FF2B5EF4-FFF2-40B4-BE49-F238E27FC236}">
                  <a16:creationId xmlns:a16="http://schemas.microsoft.com/office/drawing/2014/main" id="{B5622FF6-8434-7757-02CF-DEE435CB91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 t="26088" r="50888"/>
            <a:stretch>
              <a:fillRect/>
            </a:stretch>
          </p:blipFill>
          <p:spPr bwMode="auto">
            <a:xfrm>
              <a:off x="9834240" y="2130677"/>
              <a:ext cx="462942" cy="845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>
              <a:extLst>
                <a:ext uri="{FF2B5EF4-FFF2-40B4-BE49-F238E27FC236}">
                  <a16:creationId xmlns:a16="http://schemas.microsoft.com/office/drawing/2014/main" id="{EF421E29-8F03-311F-AAAD-CA345EBBBB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 l="7776" t="26762" r="50888"/>
            <a:stretch>
              <a:fillRect/>
            </a:stretch>
          </p:blipFill>
          <p:spPr bwMode="auto">
            <a:xfrm>
              <a:off x="10286934" y="2142445"/>
              <a:ext cx="414881" cy="837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5">
            <a:extLst>
              <a:ext uri="{FF2B5EF4-FFF2-40B4-BE49-F238E27FC236}">
                <a16:creationId xmlns:a16="http://schemas.microsoft.com/office/drawing/2014/main" id="{D6DFE406-2EFD-0642-BB03-0E0055911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30348" y="1977924"/>
            <a:ext cx="1322654" cy="153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8050_1">
            <a:extLst>
              <a:ext uri="{FF2B5EF4-FFF2-40B4-BE49-F238E27FC236}">
                <a16:creationId xmlns:a16="http://schemas.microsoft.com/office/drawing/2014/main" id="{972230D8-7454-5E43-E7D9-CC81F03C8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081001" y="3740232"/>
            <a:ext cx="2343976" cy="146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9">
            <a:extLst>
              <a:ext uri="{FF2B5EF4-FFF2-40B4-BE49-F238E27FC236}">
                <a16:creationId xmlns:a16="http://schemas.microsoft.com/office/drawing/2014/main" id="{5BB4E7BF-2985-6324-E438-5EA5EA4C8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6075" y="1972876"/>
            <a:ext cx="4377521" cy="3248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0" descr="IMGA0034">
            <a:extLst>
              <a:ext uri="{FF2B5EF4-FFF2-40B4-BE49-F238E27FC236}">
                <a16:creationId xmlns:a16="http://schemas.microsoft.com/office/drawing/2014/main" id="{BC2AEB3A-81DD-A43D-C179-CB419C4F1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210159" y="2000776"/>
            <a:ext cx="1625263" cy="1353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55794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>
            <a:extLst>
              <a:ext uri="{FF2B5EF4-FFF2-40B4-BE49-F238E27FC236}">
                <a16:creationId xmlns:a16="http://schemas.microsoft.com/office/drawing/2014/main" id="{61EA3063-8DE1-7AF6-6DA4-CD824F27DA34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96C513-D3EC-5865-4537-7388D061A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7: Während der Operation</a:t>
            </a:r>
            <a:endParaRPr lang="de-DE" dirty="0"/>
          </a:p>
        </p:txBody>
      </p:sp>
      <p:pic>
        <p:nvPicPr>
          <p:cNvPr id="3" name="Bild 9" descr="IMG_0274.JPG">
            <a:extLst>
              <a:ext uri="{FF2B5EF4-FFF2-40B4-BE49-F238E27FC236}">
                <a16:creationId xmlns:a16="http://schemas.microsoft.com/office/drawing/2014/main" id="{76CA54F3-5650-0133-D236-010613FD56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50683" y="1799365"/>
            <a:ext cx="2725737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648C2CF1-8849-E057-20CA-B6A97AAD1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9677" y="2660566"/>
            <a:ext cx="2549066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1600" dirty="0">
                <a:solidFill>
                  <a:schemeClr val="bg1"/>
                </a:solidFill>
              </a:rPr>
              <a:t>Modernes Wärmemanagement</a:t>
            </a:r>
          </a:p>
        </p:txBody>
      </p:sp>
      <p:pic>
        <p:nvPicPr>
          <p:cNvPr id="15" name="Picture 4" descr="http://www.rhoen-klinikum-ag.com/rka/cms/spw_2/deu/img/Foto-Ana-Vollnarkose-Warmluftdecke_200_300.jpg">
            <a:extLst>
              <a:ext uri="{FF2B5EF4-FFF2-40B4-BE49-F238E27FC236}">
                <a16:creationId xmlns:a16="http://schemas.microsoft.com/office/drawing/2014/main" id="{B6FD4591-A8D4-3816-F575-BBB0B958A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661509"/>
            <a:ext cx="5235124" cy="392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71503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355626DE-2A10-B7B6-A4D2-E48546B2B584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83A768-401C-B9E4-122C-54F7E1F93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39" y="1091686"/>
            <a:ext cx="11519554" cy="494785"/>
          </a:xfrm>
        </p:spPr>
        <p:txBody>
          <a:bodyPr/>
          <a:lstStyle/>
          <a:p>
            <a:r>
              <a:rPr lang="de-DE" sz="2000" b="1" dirty="0"/>
              <a:t>Schritt 8: Nach der Operation - Aufwachraum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30ED187-CD1E-8314-2908-359E6522A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089" y="2328461"/>
            <a:ext cx="4875937" cy="4035425"/>
          </a:xfrm>
        </p:spPr>
        <p:txBody>
          <a:bodyPr/>
          <a:lstStyle/>
          <a:p>
            <a:pPr marL="342900" indent="-342900" defTabSz="914400" eaLnBrk="1" hangingPunct="1">
              <a:lnSpc>
                <a:spcPct val="150000"/>
              </a:lnSpc>
              <a:buNone/>
            </a:pPr>
            <a:r>
              <a:rPr lang="de-DE" sz="1600" b="0" dirty="0">
                <a:solidFill>
                  <a:schemeClr val="bg1"/>
                </a:solidFill>
              </a:rPr>
              <a:t>Nachüberwachung</a:t>
            </a:r>
          </a:p>
          <a:p>
            <a:pPr marL="342900" indent="-342900" defTabSz="914400" eaLnBrk="1" hangingPunct="1">
              <a:lnSpc>
                <a:spcPct val="150000"/>
              </a:lnSpc>
              <a:buNone/>
            </a:pPr>
            <a:endParaRPr lang="de-DE" sz="1600" b="0" dirty="0">
              <a:solidFill>
                <a:schemeClr val="bg1"/>
              </a:solidFill>
            </a:endParaRP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Herz-Kreislauf</a:t>
            </a: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Lunge</a:t>
            </a:r>
          </a:p>
          <a:p>
            <a:pPr marL="342900" indent="-342900" defTabSz="914400" eaLnBrk="1" hangingPunct="1">
              <a:lnSpc>
                <a:spcPct val="150000"/>
              </a:lnSpc>
            </a:pPr>
            <a:r>
              <a:rPr lang="de-DE" sz="1600" b="0" dirty="0">
                <a:solidFill>
                  <a:schemeClr val="bg1"/>
                </a:solidFill>
              </a:rPr>
              <a:t>Schmerzfreiheit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A2CD0EA-BC49-ABDB-9D6E-BAEF2CA13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661509"/>
            <a:ext cx="5237163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27643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59463EC-3011-6811-4964-46C63D15068F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AB029F-6733-F162-04E5-FD6364C57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Schritt 9: Nach der Operation - Schmerztherapie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831CED-129B-272F-2379-0B5279524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39" y="2059912"/>
            <a:ext cx="11519554" cy="3610638"/>
          </a:xfrm>
        </p:spPr>
        <p:txBody>
          <a:bodyPr/>
          <a:lstStyle/>
          <a:p>
            <a:pPr defTabSz="914400" eaLnBrk="0" hangingPunct="0">
              <a:lnSpc>
                <a:spcPct val="150000"/>
              </a:lnSpc>
            </a:pPr>
            <a:r>
              <a:rPr lang="de-DE" b="1" dirty="0">
                <a:solidFill>
                  <a:schemeClr val="bg1"/>
                </a:solidFill>
              </a:rPr>
              <a:t>Basisschmerztherapie</a:t>
            </a:r>
            <a:endParaRPr lang="de-DE" dirty="0">
              <a:solidFill>
                <a:schemeClr val="bg1"/>
              </a:solidFill>
            </a:endParaRPr>
          </a:p>
          <a:p>
            <a:pPr lvl="1" defTabSz="914400">
              <a:lnSpc>
                <a:spcPct val="150000"/>
              </a:lnSpc>
            </a:pPr>
            <a:r>
              <a:rPr lang="de-DE" sz="1600" dirty="0">
                <a:solidFill>
                  <a:schemeClr val="bg1"/>
                </a:solidFill>
              </a:rPr>
              <a:t>Tabletten mit schmerzlindernder und abschwellender Wirkung</a:t>
            </a:r>
          </a:p>
          <a:p>
            <a:pPr lvl="1" defTabSz="914400">
              <a:lnSpc>
                <a:spcPct val="150000"/>
              </a:lnSpc>
            </a:pPr>
            <a:r>
              <a:rPr lang="de-DE" sz="1600" dirty="0">
                <a:solidFill>
                  <a:schemeClr val="bg1"/>
                </a:solidFill>
              </a:rPr>
              <a:t>(COX-Inhibitoren: z:B. Voltaren, Ibuprofen, Arcoxia etc.)</a:t>
            </a:r>
            <a:endParaRPr lang="de-DE" sz="1600" b="1" dirty="0">
              <a:solidFill>
                <a:schemeClr val="bg1"/>
              </a:solidFill>
            </a:endParaRPr>
          </a:p>
          <a:p>
            <a:pPr defTabSz="914400" eaLnBrk="0" hangingPunct="0">
              <a:lnSpc>
                <a:spcPct val="150000"/>
              </a:lnSpc>
            </a:pPr>
            <a:r>
              <a:rPr lang="de-DE" b="1" dirty="0">
                <a:solidFill>
                  <a:schemeClr val="bg1"/>
                </a:solidFill>
              </a:rPr>
              <a:t>Intravenös</a:t>
            </a:r>
            <a:endParaRPr lang="de-DE" dirty="0">
              <a:solidFill>
                <a:schemeClr val="bg1"/>
              </a:solidFill>
            </a:endParaRPr>
          </a:p>
          <a:p>
            <a:pPr lvl="1" defTabSz="914400">
              <a:lnSpc>
                <a:spcPct val="150000"/>
              </a:lnSpc>
            </a:pPr>
            <a:r>
              <a:rPr lang="de-DE" sz="1600" dirty="0">
                <a:solidFill>
                  <a:schemeClr val="bg1"/>
                </a:solidFill>
              </a:rPr>
              <a:t>Patientenkontrollierte Schmerzpumpe mit Opiat</a:t>
            </a:r>
            <a:endParaRPr lang="de-DE" sz="1600" b="1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Bild 6" descr="PCA.gif">
            <a:extLst>
              <a:ext uri="{FF2B5EF4-FFF2-40B4-BE49-F238E27FC236}">
                <a16:creationId xmlns:a16="http://schemas.microsoft.com/office/drawing/2014/main" id="{80695FB8-4962-1B63-1F91-41234C8ED4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1328" y="2152650"/>
            <a:ext cx="2805461" cy="2700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7544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-20096" y="1042191"/>
            <a:ext cx="6529774" cy="4035425"/>
          </a:xfrm>
        </p:spPr>
        <p:txBody>
          <a:bodyPr/>
          <a:lstStyle/>
          <a:p>
            <a:pPr eaLnBrk="1" hangingPunct="1">
              <a:buFont typeface="Lucida Grande"/>
              <a:buNone/>
            </a:pPr>
            <a:r>
              <a:rPr lang="de-DE" sz="4000" dirty="0"/>
              <a:t>	</a:t>
            </a:r>
          </a:p>
          <a:p>
            <a:pPr eaLnBrk="1" hangingPunct="1">
              <a:buFont typeface="Lucida Grande"/>
              <a:buNone/>
            </a:pPr>
            <a:r>
              <a:rPr lang="de-DE" sz="4000" dirty="0"/>
              <a:t>	Weitere Anästhesieverfahren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989A0-8C97-ECD7-062A-D0A011B3D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Nervenblockaden z.B. bei Schulter- oder Armoperationen</a:t>
            </a:r>
            <a:endParaRPr lang="de-DE" dirty="0"/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2986C9C6-38A5-B3F0-7095-B3BC4B68D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57138" t="21028" r="17203" b="30273"/>
          <a:stretch>
            <a:fillRect/>
          </a:stretch>
        </p:blipFill>
        <p:spPr bwMode="auto">
          <a:xfrm>
            <a:off x="6109373" y="1886458"/>
            <a:ext cx="3435350" cy="366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54E6DC9-146F-C2A3-29DA-6EEA5020FE6B}"/>
              </a:ext>
            </a:extLst>
          </p:cNvPr>
          <p:cNvGrpSpPr/>
          <p:nvPr/>
        </p:nvGrpSpPr>
        <p:grpSpPr>
          <a:xfrm>
            <a:off x="657044" y="1766740"/>
            <a:ext cx="4978400" cy="3905250"/>
            <a:chOff x="526415" y="1647022"/>
            <a:chExt cx="4978400" cy="3905250"/>
          </a:xfrm>
        </p:grpSpPr>
        <p:pic>
          <p:nvPicPr>
            <p:cNvPr id="4" name="Picture 8">
              <a:extLst>
                <a:ext uri="{FF2B5EF4-FFF2-40B4-BE49-F238E27FC236}">
                  <a16:creationId xmlns:a16="http://schemas.microsoft.com/office/drawing/2014/main" id="{FD94FEB3-4A9C-9B8F-E7FA-05B572C1EF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/>
            <a:srcRect l="19009" t="47331" r="42728" b="16037"/>
            <a:stretch/>
          </p:blipFill>
          <p:spPr bwMode="auto">
            <a:xfrm>
              <a:off x="526415" y="1647022"/>
              <a:ext cx="4978400" cy="267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6CABBC63-B3F3-B27D-A02A-4979CFAAE3A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/>
            <a:srcRect l="57662" t="54171" r="16361" b="25551"/>
            <a:stretch/>
          </p:blipFill>
          <p:spPr bwMode="auto">
            <a:xfrm>
              <a:off x="565150" y="4068912"/>
              <a:ext cx="3379788" cy="1483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9834068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556F4492-E70A-2975-287C-2F7B87737DBD}"/>
              </a:ext>
            </a:extLst>
          </p:cNvPr>
          <p:cNvSpPr/>
          <p:nvPr/>
        </p:nvSpPr>
        <p:spPr>
          <a:xfrm>
            <a:off x="0" y="1661509"/>
            <a:ext cx="12600633" cy="3925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B989A0-8C97-ECD7-062A-D0A011B3D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Nervenblockaden z.B. bei Schulter- oder Armoperationen</a:t>
            </a:r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F3B4B9-0858-9560-1B0E-38530C762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1" y="2154537"/>
            <a:ext cx="38004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4869A88E-D02F-4A6A-2E66-4DC98F409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2154537"/>
            <a:ext cx="377983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6518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50147ED-8EF9-1AFE-FCA2-176F708F0B8A}"/>
              </a:ext>
            </a:extLst>
          </p:cNvPr>
          <p:cNvSpPr/>
          <p:nvPr/>
        </p:nvSpPr>
        <p:spPr>
          <a:xfrm>
            <a:off x="-3142" y="2893926"/>
            <a:ext cx="12192000" cy="417930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5"/>
            <a:r>
              <a:rPr lang="de-DE" sz="1600" dirty="0"/>
              <a:t>Anästhesie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ECE6FEC-0271-7C7B-1CBB-58D79F9EB8C2}"/>
              </a:ext>
            </a:extLst>
          </p:cNvPr>
          <p:cNvSpPr/>
          <p:nvPr/>
        </p:nvSpPr>
        <p:spPr>
          <a:xfrm>
            <a:off x="-3142" y="3420252"/>
            <a:ext cx="12192000" cy="417930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/>
              <a:t>					Intensivmedizin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C21BA08-A6B5-388F-E487-EB4D703C52AF}"/>
              </a:ext>
            </a:extLst>
          </p:cNvPr>
          <p:cNvSpPr/>
          <p:nvPr/>
        </p:nvSpPr>
        <p:spPr>
          <a:xfrm>
            <a:off x="-3142" y="3946578"/>
            <a:ext cx="12192000" cy="417930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/>
              <a:t>					Notfallmedizin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E43E4D3-49BB-455D-AAC9-245EA8D44CC6}"/>
              </a:ext>
            </a:extLst>
          </p:cNvPr>
          <p:cNvSpPr/>
          <p:nvPr/>
        </p:nvSpPr>
        <p:spPr>
          <a:xfrm>
            <a:off x="-3142" y="4472904"/>
            <a:ext cx="12192000" cy="417930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/>
              <a:t>					Schmerzmedizin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CFD7563-383C-5138-BD6F-98C67AF83615}"/>
              </a:ext>
            </a:extLst>
          </p:cNvPr>
          <p:cNvSpPr/>
          <p:nvPr/>
        </p:nvSpPr>
        <p:spPr>
          <a:xfrm>
            <a:off x="-3142" y="4999229"/>
            <a:ext cx="12192000" cy="417930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/>
              <a:t>					Palliativmedizin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B74BB8-1BBC-3248-AC5C-3AF61C0A8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Leistungsspektrum der Anästhesiologie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AB0397-0AD6-7B7A-1A47-6C555F8C2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4400">
              <a:lnSpc>
                <a:spcPct val="150000"/>
              </a:lnSpc>
            </a:pPr>
            <a:r>
              <a:rPr lang="de-DE" sz="1600" b="0" dirty="0"/>
              <a:t>Anästhesiologie heißt Operationen begleiten, intensiv therapieren, Leben retten oder auch Leid lindern. </a:t>
            </a:r>
          </a:p>
          <a:p>
            <a:pPr defTabSz="914400">
              <a:lnSpc>
                <a:spcPct val="150000"/>
              </a:lnSpc>
            </a:pPr>
            <a:r>
              <a:rPr lang="de-DE" sz="1600" b="0" dirty="0"/>
              <a:t>Denn die Anästhesiologie hat fünf Säulen:</a:t>
            </a:r>
          </a:p>
        </p:txBody>
      </p:sp>
    </p:spTree>
    <p:extLst>
      <p:ext uri="{BB962C8B-B14F-4D97-AF65-F5344CB8AC3E}">
        <p14:creationId xmlns:p14="http://schemas.microsoft.com/office/powerpoint/2010/main" val="31039870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0F599F-0F3F-597C-1610-890DEBBFD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Rückenmarksnahe Anästhesie / Katheter z.B. bei Operationen an Becken und Beinen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F626F3-12A7-1AEC-4D85-FD5BFA26D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39" y="1635125"/>
            <a:ext cx="2533841" cy="4035425"/>
          </a:xfrm>
        </p:spPr>
        <p:txBody>
          <a:bodyPr/>
          <a:lstStyle/>
          <a:p>
            <a:r>
              <a:rPr lang="de-DE" b="0" dirty="0"/>
              <a:t>Periduralanästhesie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0781F2F-D54E-F168-0C3D-3FAE302A09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43777" t="24870" r="12091" b="20387"/>
          <a:stretch/>
        </p:blipFill>
        <p:spPr bwMode="auto">
          <a:xfrm>
            <a:off x="3343341" y="1635126"/>
            <a:ext cx="5492750" cy="383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68270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0F599F-0F3F-597C-1610-890DEBBFD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Rückenmarksnahe Anästhesie / Katheter z.B. bei Operationen an Becken und Beinen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F626F3-12A7-1AEC-4D85-FD5BFA26D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39" y="1635125"/>
            <a:ext cx="2533841" cy="4035425"/>
          </a:xfrm>
        </p:spPr>
        <p:txBody>
          <a:bodyPr/>
          <a:lstStyle/>
          <a:p>
            <a:r>
              <a:rPr lang="de-DE" b="0" dirty="0"/>
              <a:t>Spinalanästhesie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4F17DB07-1BD2-B042-EF0A-525EA297C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35713" t="21767" r="12677" b="21944"/>
          <a:stretch>
            <a:fillRect/>
          </a:stretch>
        </p:blipFill>
        <p:spPr bwMode="auto">
          <a:xfrm>
            <a:off x="3007523" y="1693000"/>
            <a:ext cx="6164385" cy="378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63634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E78919-A3B6-56FE-CACB-7212C5FEA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Nervenblockaden bei Operationen im Bereich des Kniegelenks, des Unterschenkels und Fußes</a:t>
            </a:r>
            <a:endParaRPr lang="de-DE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51C914C8-AB1D-4FF4-566A-0567028EA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45279" t="19792" r="9566" b="48915"/>
          <a:stretch>
            <a:fillRect/>
          </a:stretch>
        </p:blipFill>
        <p:spPr bwMode="auto">
          <a:xfrm>
            <a:off x="2075811" y="2002048"/>
            <a:ext cx="8040377" cy="3132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5171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752E686-8DEF-D411-64F6-C881A1141822}"/>
              </a:ext>
            </a:extLst>
          </p:cNvPr>
          <p:cNvSpPr/>
          <p:nvPr/>
        </p:nvSpPr>
        <p:spPr>
          <a:xfrm>
            <a:off x="0" y="1661509"/>
            <a:ext cx="12600633" cy="3925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7F73EF-2B28-0D41-1071-D7748D4C8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Nervenblockaden bei Operationen im Bereich des Kniegelenks, des Unterschenkels und Fußes</a:t>
            </a:r>
            <a:endParaRPr lang="de-DE" dirty="0"/>
          </a:p>
        </p:txBody>
      </p:sp>
      <p:pic>
        <p:nvPicPr>
          <p:cNvPr id="4" name="Bild 7">
            <a:extLst>
              <a:ext uri="{FF2B5EF4-FFF2-40B4-BE49-F238E27FC236}">
                <a16:creationId xmlns:a16="http://schemas.microsoft.com/office/drawing/2014/main" id="{99C37D02-7B65-F6FC-578B-AF62F929FB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8094" y="1913235"/>
            <a:ext cx="2879848" cy="224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8">
            <a:extLst>
              <a:ext uri="{FF2B5EF4-FFF2-40B4-BE49-F238E27FC236}">
                <a16:creationId xmlns:a16="http://schemas.microsoft.com/office/drawing/2014/main" id="{ED590509-79BB-3641-DA1A-E299894664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7327" y="1661509"/>
            <a:ext cx="4434673" cy="3930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33F5C8D1-7388-E8FC-ABA1-0E5C2E9D4FDF}"/>
              </a:ext>
            </a:extLst>
          </p:cNvPr>
          <p:cNvSpPr>
            <a:spLocks/>
          </p:cNvSpPr>
          <p:nvPr/>
        </p:nvSpPr>
        <p:spPr bwMode="auto">
          <a:xfrm>
            <a:off x="329939" y="481145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eaLnBrk="0" hangingPunct="0"/>
            <a:r>
              <a:rPr lang="de-DE" sz="1600" dirty="0"/>
              <a:t>Sichere Anlage durch die Verwendung </a:t>
            </a:r>
            <a:br>
              <a:rPr lang="de-DE" sz="1600" dirty="0"/>
            </a:br>
            <a:r>
              <a:rPr lang="de-DE" sz="1600" dirty="0"/>
              <a:t>von Ultraschall</a:t>
            </a:r>
          </a:p>
        </p:txBody>
      </p:sp>
    </p:spTree>
    <p:extLst>
      <p:ext uri="{BB962C8B-B14F-4D97-AF65-F5344CB8AC3E}">
        <p14:creationId xmlns:p14="http://schemas.microsoft.com/office/powerpoint/2010/main" val="26056896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hteck 47">
            <a:extLst>
              <a:ext uri="{FF2B5EF4-FFF2-40B4-BE49-F238E27FC236}">
                <a16:creationId xmlns:a16="http://schemas.microsoft.com/office/drawing/2014/main" id="{555F6E21-B50E-BBCF-4C18-2A26139154BE}"/>
              </a:ext>
            </a:extLst>
          </p:cNvPr>
          <p:cNvSpPr/>
          <p:nvPr/>
        </p:nvSpPr>
        <p:spPr>
          <a:xfrm>
            <a:off x="-100484" y="1661509"/>
            <a:ext cx="12701117" cy="3925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AB7590D-00C6-7FE1-8D38-4808524E0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Vergleich: Risiken für Katastrophen und professionelle Aktivitäten</a:t>
            </a:r>
            <a:endParaRPr lang="de-DE" dirty="0"/>
          </a:p>
        </p:txBody>
      </p: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DD5F5E1E-AE7C-40DD-83EF-DACABA5CEC07}"/>
              </a:ext>
            </a:extLst>
          </p:cNvPr>
          <p:cNvGrpSpPr/>
          <p:nvPr/>
        </p:nvGrpSpPr>
        <p:grpSpPr>
          <a:xfrm>
            <a:off x="1886054" y="1797622"/>
            <a:ext cx="8445500" cy="3502469"/>
            <a:chOff x="1886054" y="1768254"/>
            <a:chExt cx="8445500" cy="3502469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5E5A36A7-E7C6-098D-B38E-52DB5F165756}"/>
                </a:ext>
              </a:extLst>
            </p:cNvPr>
            <p:cNvGrpSpPr/>
            <p:nvPr/>
          </p:nvGrpSpPr>
          <p:grpSpPr>
            <a:xfrm>
              <a:off x="1886054" y="1768254"/>
              <a:ext cx="8445500" cy="3502469"/>
              <a:chOff x="2042553" y="3112295"/>
              <a:chExt cx="8445500" cy="3502469"/>
            </a:xfrm>
          </p:grpSpPr>
          <p:sp>
            <p:nvSpPr>
              <p:cNvPr id="6" name="Oval 34">
                <a:extLst>
                  <a:ext uri="{FF2B5EF4-FFF2-40B4-BE49-F238E27FC236}">
                    <a16:creationId xmlns:a16="http://schemas.microsoft.com/office/drawing/2014/main" id="{A811E07F-A2AF-AAC1-0D4C-2A247038F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4601" y="5749925"/>
                <a:ext cx="360363" cy="215900"/>
              </a:xfrm>
              <a:prstGeom prst="ellipse">
                <a:avLst/>
              </a:prstGeom>
              <a:solidFill>
                <a:srgbClr val="00FF00">
                  <a:alpha val="49019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de-DE"/>
              </a:p>
            </p:txBody>
          </p:sp>
          <p:sp>
            <p:nvSpPr>
              <p:cNvPr id="7" name="Oval 35">
                <a:extLst>
                  <a:ext uri="{FF2B5EF4-FFF2-40B4-BE49-F238E27FC236}">
                    <a16:creationId xmlns:a16="http://schemas.microsoft.com/office/drawing/2014/main" id="{7488680C-C1CA-BA51-2AD9-D811799957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04188" y="5749925"/>
                <a:ext cx="360362" cy="215900"/>
              </a:xfrm>
              <a:prstGeom prst="ellipse">
                <a:avLst/>
              </a:prstGeom>
              <a:solidFill>
                <a:srgbClr val="00FF00">
                  <a:alpha val="49019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de-DE"/>
              </a:p>
            </p:txBody>
          </p:sp>
          <p:grpSp>
            <p:nvGrpSpPr>
              <p:cNvPr id="5" name="Gruppieren 4">
                <a:extLst>
                  <a:ext uri="{FF2B5EF4-FFF2-40B4-BE49-F238E27FC236}">
                    <a16:creationId xmlns:a16="http://schemas.microsoft.com/office/drawing/2014/main" id="{C0126B44-8F50-CEFA-036D-AA804A21E54C}"/>
                  </a:ext>
                </a:extLst>
              </p:cNvPr>
              <p:cNvGrpSpPr/>
              <p:nvPr/>
            </p:nvGrpSpPr>
            <p:grpSpPr>
              <a:xfrm>
                <a:off x="2042553" y="3112295"/>
                <a:ext cx="8445500" cy="3502469"/>
                <a:chOff x="2042553" y="3112295"/>
                <a:chExt cx="8445500" cy="3502469"/>
              </a:xfrm>
            </p:grpSpPr>
            <p:sp>
              <p:nvSpPr>
                <p:cNvPr id="8" name="Rectangle 4">
                  <a:extLst>
                    <a:ext uri="{FF2B5EF4-FFF2-40B4-BE49-F238E27FC236}">
                      <a16:creationId xmlns:a16="http://schemas.microsoft.com/office/drawing/2014/main" id="{2588D697-8218-C454-030D-D01A60C159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2553" y="3141663"/>
                  <a:ext cx="8445500" cy="3454400"/>
                </a:xfrm>
                <a:prstGeom prst="rect">
                  <a:avLst/>
                </a:prstGeom>
                <a:solidFill>
                  <a:srgbClr val="EAEAEA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pPr algn="ctr"/>
                  <a:endParaRPr lang="de-DE" sz="2400">
                    <a:latin typeface="Verdana" pitchFamily="34" charset="0"/>
                  </a:endParaRPr>
                </a:p>
              </p:txBody>
            </p:sp>
            <p:sp>
              <p:nvSpPr>
                <p:cNvPr id="9" name="Rectangle 5">
                  <a:extLst>
                    <a:ext uri="{FF2B5EF4-FFF2-40B4-BE49-F238E27FC236}">
                      <a16:creationId xmlns:a16="http://schemas.microsoft.com/office/drawing/2014/main" id="{24170FA4-06A0-CAB1-E844-B9F1F2AB0B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56588" y="3519489"/>
                  <a:ext cx="1439862" cy="1982787"/>
                </a:xfrm>
                <a:prstGeom prst="rect">
                  <a:avLst/>
                </a:prstGeom>
                <a:solidFill>
                  <a:srgbClr val="00FF00">
                    <a:alpha val="43921"/>
                  </a:srgb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endParaRPr lang="de-DE"/>
                </a:p>
              </p:txBody>
            </p:sp>
            <p:sp>
              <p:nvSpPr>
                <p:cNvPr id="10" name="Rectangle 6">
                  <a:extLst>
                    <a:ext uri="{FF2B5EF4-FFF2-40B4-BE49-F238E27FC236}">
                      <a16:creationId xmlns:a16="http://schemas.microsoft.com/office/drawing/2014/main" id="{E3F1758C-3A48-37AB-0F7B-B7A0DAC547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4994" y="3112295"/>
                  <a:ext cx="4319588" cy="1944687"/>
                </a:xfrm>
                <a:prstGeom prst="rect">
                  <a:avLst/>
                </a:prstGeom>
                <a:solidFill>
                  <a:srgbClr val="FFFF00">
                    <a:alpha val="38823"/>
                  </a:srgb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endParaRPr lang="de-DE"/>
                </a:p>
              </p:txBody>
            </p:sp>
            <p:sp>
              <p:nvSpPr>
                <p:cNvPr id="11" name="Rectangle 7">
                  <a:extLst>
                    <a:ext uri="{FF2B5EF4-FFF2-40B4-BE49-F238E27FC236}">
                      <a16:creationId xmlns:a16="http://schemas.microsoft.com/office/drawing/2014/main" id="{4B1D52F8-1A57-7906-CF0D-BD814420AC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25700" y="3544889"/>
                  <a:ext cx="1512888" cy="1944687"/>
                </a:xfrm>
                <a:prstGeom prst="rect">
                  <a:avLst/>
                </a:prstGeom>
                <a:solidFill>
                  <a:srgbClr val="FF0000">
                    <a:alpha val="39999"/>
                  </a:srgb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endParaRPr lang="de-DE"/>
                </a:p>
              </p:txBody>
            </p:sp>
            <p:sp>
              <p:nvSpPr>
                <p:cNvPr id="12" name="Line 10">
                  <a:extLst>
                    <a:ext uri="{FF2B5EF4-FFF2-40B4-BE49-F238E27FC236}">
                      <a16:creationId xmlns:a16="http://schemas.microsoft.com/office/drawing/2014/main" id="{A5F1845B-8532-8E02-A31E-34E30E5B04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51100" y="5497513"/>
                  <a:ext cx="739140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" name="Text Box 11">
                  <a:extLst>
                    <a:ext uri="{FF2B5EF4-FFF2-40B4-BE49-F238E27FC236}">
                      <a16:creationId xmlns:a16="http://schemas.microsoft.com/office/drawing/2014/main" id="{44625E41-EC34-25C8-7749-A9218148CA6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89326" y="5002213"/>
                  <a:ext cx="1083951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buFontTx/>
                    <a:buChar char="•"/>
                  </a:pPr>
                  <a:r>
                    <a:rPr lang="de-DE" sz="900"/>
                    <a:t> Gyrocopter</a:t>
                  </a:r>
                </a:p>
                <a:p>
                  <a:pPr>
                    <a:buFontTx/>
                    <a:buChar char="•"/>
                  </a:pPr>
                  <a:r>
                    <a:rPr lang="de-DE" sz="900"/>
                    <a:t> Ultraleichtflieger</a:t>
                  </a:r>
                </a:p>
              </p:txBody>
            </p:sp>
            <p:sp>
              <p:nvSpPr>
                <p:cNvPr id="14" name="Text Box 12">
                  <a:extLst>
                    <a:ext uri="{FF2B5EF4-FFF2-40B4-BE49-F238E27FC236}">
                      <a16:creationId xmlns:a16="http://schemas.microsoft.com/office/drawing/2014/main" id="{BC83CE03-B6F7-A545-4F05-B765F05A051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495551" y="4581525"/>
                  <a:ext cx="1776413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914400">
                    <a:buFontTx/>
                    <a:buChar char="•"/>
                  </a:pPr>
                  <a:r>
                    <a:rPr lang="de-DE" sz="900" dirty="0"/>
                    <a:t> </a:t>
                  </a:r>
                  <a:r>
                    <a:rPr lang="de-DE" sz="900" dirty="0" err="1"/>
                    <a:t>HimalayaTrecking</a:t>
                  </a:r>
                  <a:endParaRPr lang="de-DE" sz="900" dirty="0"/>
                </a:p>
                <a:p>
                  <a:pPr marL="622300" lvl="1" indent="76200" defTabSz="914400">
                    <a:buFontTx/>
                    <a:buChar char="•"/>
                  </a:pPr>
                  <a:r>
                    <a:rPr lang="de-DE" sz="900" dirty="0"/>
                    <a:t> Bungee Jumping</a:t>
                  </a:r>
                </a:p>
              </p:txBody>
            </p:sp>
            <p:sp>
              <p:nvSpPr>
                <p:cNvPr id="15" name="Text Box 13">
                  <a:extLst>
                    <a:ext uri="{FF2B5EF4-FFF2-40B4-BE49-F238E27FC236}">
                      <a16:creationId xmlns:a16="http://schemas.microsoft.com/office/drawing/2014/main" id="{9B9C3EE3-9FF5-E042-C0D8-3753CA9702E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096001" y="4095750"/>
                  <a:ext cx="790575" cy="344488"/>
                </a:xfrm>
                <a:prstGeom prst="rect">
                  <a:avLst/>
                </a:prstGeom>
                <a:solidFill>
                  <a:srgbClr val="FF505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de-DE" sz="900"/>
                    <a:t>Anästhesie </a:t>
                  </a:r>
                </a:p>
                <a:p>
                  <a:pPr algn="ctr">
                    <a:defRPr/>
                  </a:pPr>
                  <a:r>
                    <a:rPr lang="de-DE" sz="700"/>
                    <a:t>(Gesamt)</a:t>
                  </a:r>
                </a:p>
              </p:txBody>
            </p:sp>
            <p:sp>
              <p:nvSpPr>
                <p:cNvPr id="16" name="Text Box 14">
                  <a:extLst>
                    <a:ext uri="{FF2B5EF4-FFF2-40B4-BE49-F238E27FC236}">
                      <a16:creationId xmlns:a16="http://schemas.microsoft.com/office/drawing/2014/main" id="{47FC99FE-542B-2D03-8B15-F7836A95477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416551" y="3644900"/>
                  <a:ext cx="1285875" cy="344488"/>
                </a:xfrm>
                <a:prstGeom prst="rect">
                  <a:avLst/>
                </a:prstGeom>
                <a:solidFill>
                  <a:srgbClr val="FF505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de-DE" sz="900" dirty="0"/>
                    <a:t>Medizinisches Risiko </a:t>
                  </a:r>
                </a:p>
                <a:p>
                  <a:pPr algn="ctr">
                    <a:defRPr/>
                  </a:pPr>
                  <a:r>
                    <a:rPr lang="de-DE" sz="700" dirty="0"/>
                    <a:t>(Gesamt)</a:t>
                  </a:r>
                </a:p>
              </p:txBody>
            </p:sp>
            <p:sp>
              <p:nvSpPr>
                <p:cNvPr id="17" name="Text Box 15">
                  <a:extLst>
                    <a:ext uri="{FF2B5EF4-FFF2-40B4-BE49-F238E27FC236}">
                      <a16:creationId xmlns:a16="http://schemas.microsoft.com/office/drawing/2014/main" id="{31B6D201-934B-69B1-C3A0-04130F6C3C9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14676" y="4084639"/>
                  <a:ext cx="936625" cy="344487"/>
                </a:xfrm>
                <a:prstGeom prst="rect">
                  <a:avLst/>
                </a:prstGeom>
                <a:solidFill>
                  <a:srgbClr val="FF505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de-DE" sz="900"/>
                    <a:t>Operation</a:t>
                  </a:r>
                </a:p>
                <a:p>
                  <a:pPr algn="ctr">
                    <a:defRPr/>
                  </a:pPr>
                  <a:r>
                    <a:rPr lang="de-DE" sz="700"/>
                    <a:t>(Perioperativ)</a:t>
                  </a:r>
                </a:p>
              </p:txBody>
            </p:sp>
            <p:sp>
              <p:nvSpPr>
                <p:cNvPr id="18" name="Text Box 16">
                  <a:extLst>
                    <a:ext uri="{FF2B5EF4-FFF2-40B4-BE49-F238E27FC236}">
                      <a16:creationId xmlns:a16="http://schemas.microsoft.com/office/drawing/2014/main" id="{50AED68D-484F-EB95-B83A-E5B52AFE726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401051" y="4868864"/>
                  <a:ext cx="1292225" cy="238125"/>
                </a:xfrm>
                <a:prstGeom prst="rect">
                  <a:avLst/>
                </a:prstGeom>
                <a:solidFill>
                  <a:srgbClr val="9999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de-DE" sz="900"/>
                    <a:t>Kommerzielle Airlines</a:t>
                  </a:r>
                </a:p>
              </p:txBody>
            </p:sp>
            <p:sp>
              <p:nvSpPr>
                <p:cNvPr id="19" name="Text Box 17">
                  <a:extLst>
                    <a:ext uri="{FF2B5EF4-FFF2-40B4-BE49-F238E27FC236}">
                      <a16:creationId xmlns:a16="http://schemas.microsoft.com/office/drawing/2014/main" id="{47893A35-CE5D-A06E-98EF-EBF0F4C7EAF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824789" y="4652964"/>
                  <a:ext cx="822325" cy="238125"/>
                </a:xfrm>
                <a:prstGeom prst="rect">
                  <a:avLst/>
                </a:prstGeom>
                <a:solidFill>
                  <a:srgbClr val="9999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de-DE" sz="900"/>
                    <a:t>Charterflüge</a:t>
                  </a:r>
                </a:p>
              </p:txBody>
            </p:sp>
            <p:sp>
              <p:nvSpPr>
                <p:cNvPr id="20" name="Text Box 18">
                  <a:extLst>
                    <a:ext uri="{FF2B5EF4-FFF2-40B4-BE49-F238E27FC236}">
                      <a16:creationId xmlns:a16="http://schemas.microsoft.com/office/drawing/2014/main" id="{3753B5EF-C00A-0AA0-6C11-FB4B690A503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728076" y="5259370"/>
                  <a:ext cx="962025" cy="238125"/>
                </a:xfrm>
                <a:prstGeom prst="rect">
                  <a:avLst/>
                </a:prstGeom>
                <a:solidFill>
                  <a:srgbClr val="CCCC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de-DE" sz="900" dirty="0"/>
                    <a:t>Kernkraftwerke</a:t>
                  </a:r>
                </a:p>
              </p:txBody>
            </p:sp>
            <p:sp>
              <p:nvSpPr>
                <p:cNvPr id="21" name="Text Box 19">
                  <a:extLst>
                    <a:ext uri="{FF2B5EF4-FFF2-40B4-BE49-F238E27FC236}">
                      <a16:creationId xmlns:a16="http://schemas.microsoft.com/office/drawing/2014/main" id="{87C8EF7C-BAFD-CFDC-D162-C085CB47F93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740526" y="4864101"/>
                  <a:ext cx="733425" cy="238125"/>
                </a:xfrm>
                <a:prstGeom prst="rect">
                  <a:avLst/>
                </a:prstGeom>
                <a:solidFill>
                  <a:srgbClr val="9999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de-DE" sz="900"/>
                    <a:t>Eisenbahn</a:t>
                  </a:r>
                </a:p>
              </p:txBody>
            </p:sp>
            <p:sp>
              <p:nvSpPr>
                <p:cNvPr id="22" name="Text Box 20">
                  <a:extLst>
                    <a:ext uri="{FF2B5EF4-FFF2-40B4-BE49-F238E27FC236}">
                      <a16:creationId xmlns:a16="http://schemas.microsoft.com/office/drawing/2014/main" id="{A59CF2C2-99A7-0FED-09BD-842C8F1C189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011989" y="4111625"/>
                  <a:ext cx="790575" cy="344488"/>
                </a:xfrm>
                <a:prstGeom prst="rect">
                  <a:avLst/>
                </a:prstGeom>
                <a:solidFill>
                  <a:srgbClr val="FF505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de-DE" sz="900"/>
                    <a:t>Anästhesie </a:t>
                  </a:r>
                </a:p>
                <a:p>
                  <a:pPr algn="ctr">
                    <a:defRPr/>
                  </a:pPr>
                  <a:r>
                    <a:rPr lang="de-DE" sz="700"/>
                    <a:t>(ASA 1+2)</a:t>
                  </a:r>
                </a:p>
              </p:txBody>
            </p:sp>
            <p:sp>
              <p:nvSpPr>
                <p:cNvPr id="23" name="Text Box 21">
                  <a:extLst>
                    <a:ext uri="{FF2B5EF4-FFF2-40B4-BE49-F238E27FC236}">
                      <a16:creationId xmlns:a16="http://schemas.microsoft.com/office/drawing/2014/main" id="{8EAC0994-81D4-E466-D69C-B9DB6EF21BB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373689" y="4864101"/>
                  <a:ext cx="981075" cy="238125"/>
                </a:xfrm>
                <a:prstGeom prst="rect">
                  <a:avLst/>
                </a:prstGeom>
                <a:solidFill>
                  <a:srgbClr val="99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de-DE" sz="900"/>
                    <a:t>Straßenverkehr</a:t>
                  </a:r>
                </a:p>
              </p:txBody>
            </p:sp>
            <p:sp>
              <p:nvSpPr>
                <p:cNvPr id="24" name="Text Box 22">
                  <a:extLst>
                    <a:ext uri="{FF2B5EF4-FFF2-40B4-BE49-F238E27FC236}">
                      <a16:creationId xmlns:a16="http://schemas.microsoft.com/office/drawing/2014/main" id="{8B085525-DFA7-577F-556D-EB2EA0C218E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62601" y="5197476"/>
                  <a:ext cx="1482725" cy="238125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de-DE" sz="900"/>
                    <a:t>Petrochemische Industrie</a:t>
                  </a:r>
                </a:p>
              </p:txBody>
            </p:sp>
            <p:sp>
              <p:nvSpPr>
                <p:cNvPr id="25" name="Text Box 23">
                  <a:extLst>
                    <a:ext uri="{FF2B5EF4-FFF2-40B4-BE49-F238E27FC236}">
                      <a16:creationId xmlns:a16="http://schemas.microsoft.com/office/drawing/2014/main" id="{2906AA4C-54A7-C52C-05CE-52C9EABF4EB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40014" y="6092825"/>
                  <a:ext cx="7653337" cy="336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de-DE" sz="1600" b="1" dirty="0">
                      <a:solidFill>
                        <a:srgbClr val="00CC00"/>
                      </a:solidFill>
                    </a:rPr>
                    <a:t>Gefährlich                                  Sicher</a:t>
                  </a:r>
                  <a:r>
                    <a:rPr lang="de-DE" sz="1600" dirty="0">
                      <a:solidFill>
                        <a:srgbClr val="00CC00"/>
                      </a:solidFill>
                    </a:rPr>
                    <a:t>                                      </a:t>
                  </a:r>
                  <a:r>
                    <a:rPr lang="de-DE" sz="1600" b="1" dirty="0">
                      <a:solidFill>
                        <a:srgbClr val="00CC00"/>
                      </a:solidFill>
                    </a:rPr>
                    <a:t>Ultrasicher</a:t>
                  </a:r>
                </a:p>
              </p:txBody>
            </p:sp>
            <p:sp>
              <p:nvSpPr>
                <p:cNvPr id="26" name="Text Box 24">
                  <a:extLst>
                    <a:ext uri="{FF2B5EF4-FFF2-40B4-BE49-F238E27FC236}">
                      <a16:creationId xmlns:a16="http://schemas.microsoft.com/office/drawing/2014/main" id="{4B4F2A62-A76F-40D9-9748-E2E70A61909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5400000">
                  <a:off x="9010651" y="4364039"/>
                  <a:ext cx="2035175" cy="238125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de-DE" sz="900"/>
                    <a:t>Kein System jenseits dieser Grenze </a:t>
                  </a:r>
                </a:p>
              </p:txBody>
            </p:sp>
            <p:sp>
              <p:nvSpPr>
                <p:cNvPr id="27" name="Line 27">
                  <a:extLst>
                    <a:ext uri="{FF2B5EF4-FFF2-40B4-BE49-F238E27FC236}">
                      <a16:creationId xmlns:a16="http://schemas.microsoft.com/office/drawing/2014/main" id="{23781F92-5DBF-8442-80AA-8D4C7CB13E0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51825" y="5491163"/>
                  <a:ext cx="0" cy="1444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endParaRPr lang="de-DE"/>
                </a:p>
              </p:txBody>
            </p:sp>
            <p:sp>
              <p:nvSpPr>
                <p:cNvPr id="28" name="Line 28">
                  <a:extLst>
                    <a:ext uri="{FF2B5EF4-FFF2-40B4-BE49-F238E27FC236}">
                      <a16:creationId xmlns:a16="http://schemas.microsoft.com/office/drawing/2014/main" id="{794D01EF-4A9D-5043-8966-411BCD06DE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816725" y="5491163"/>
                  <a:ext cx="0" cy="1444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endParaRPr lang="de-DE"/>
                </a:p>
              </p:txBody>
            </p:sp>
            <p:sp>
              <p:nvSpPr>
                <p:cNvPr id="29" name="Line 29">
                  <a:extLst>
                    <a:ext uri="{FF2B5EF4-FFF2-40B4-BE49-F238E27FC236}">
                      <a16:creationId xmlns:a16="http://schemas.microsoft.com/office/drawing/2014/main" id="{E871AB23-3B10-32D4-1885-8AB28D6590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75275" y="5491163"/>
                  <a:ext cx="0" cy="1444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endParaRPr lang="de-DE"/>
                </a:p>
              </p:txBody>
            </p:sp>
            <p:sp>
              <p:nvSpPr>
                <p:cNvPr id="30" name="Line 30">
                  <a:extLst>
                    <a:ext uri="{FF2B5EF4-FFF2-40B4-BE49-F238E27FC236}">
                      <a16:creationId xmlns:a16="http://schemas.microsoft.com/office/drawing/2014/main" id="{46EA0705-4B67-7CD5-F43F-0DDE004180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35413" y="5491163"/>
                  <a:ext cx="0" cy="1444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endParaRPr lang="de-DE"/>
                </a:p>
              </p:txBody>
            </p:sp>
            <p:sp>
              <p:nvSpPr>
                <p:cNvPr id="31" name="Text Box 32">
                  <a:extLst>
                    <a:ext uri="{FF2B5EF4-FFF2-40B4-BE49-F238E27FC236}">
                      <a16:creationId xmlns:a16="http://schemas.microsoft.com/office/drawing/2014/main" id="{B9A6A4AA-5DBB-BC2D-AB30-AED4F887CC0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640992" y="6381750"/>
                  <a:ext cx="2690458" cy="2330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r"/>
                  <a:r>
                    <a:rPr lang="de-DE" sz="900" i="1">
                      <a:latin typeface="Verdana" pitchFamily="34" charset="0"/>
                    </a:rPr>
                    <a:t>(Nach Amalberti 2005 und St. Pierre 2011)</a:t>
                  </a:r>
                </a:p>
              </p:txBody>
            </p:sp>
            <p:sp>
              <p:nvSpPr>
                <p:cNvPr id="32" name="Line 33">
                  <a:extLst>
                    <a:ext uri="{FF2B5EF4-FFF2-40B4-BE49-F238E27FC236}">
                      <a16:creationId xmlns:a16="http://schemas.microsoft.com/office/drawing/2014/main" id="{E3964D9B-5173-992B-A1DA-3D5F57314E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694864" y="3429000"/>
                  <a:ext cx="1587" cy="2046288"/>
                </a:xfrm>
                <a:prstGeom prst="line">
                  <a:avLst/>
                </a:prstGeom>
                <a:noFill/>
                <a:ln w="38100">
                  <a:solidFill>
                    <a:srgbClr val="00CC00"/>
                  </a:solidFill>
                  <a:prstDash val="sysDot"/>
                  <a:round/>
                  <a:headEnd/>
                  <a:tailEnd/>
                </a:ln>
                <a:effectLst>
                  <a:outerShdw dist="28398" dir="3806097" algn="ctr" rotWithShape="0">
                    <a:schemeClr val="bg2"/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33" name="Text Box 36">
                  <a:extLst>
                    <a:ext uri="{FF2B5EF4-FFF2-40B4-BE49-F238E27FC236}">
                      <a16:creationId xmlns:a16="http://schemas.microsoft.com/office/drawing/2014/main" id="{2A6FB215-9172-C739-22A6-85C5B81B2CE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303464" y="5726114"/>
                  <a:ext cx="7870825" cy="3590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de-DE" sz="1200" b="1" dirty="0"/>
                    <a:t>10</a:t>
                  </a:r>
                  <a:r>
                    <a:rPr lang="de-DE" sz="1200" b="1" baseline="30000" dirty="0"/>
                    <a:t>-2 </a:t>
                  </a:r>
                  <a:r>
                    <a:rPr lang="de-DE" sz="1200" b="1" dirty="0"/>
                    <a:t>                           10</a:t>
                  </a:r>
                  <a:r>
                    <a:rPr lang="de-DE" sz="1200" b="1" baseline="30000" dirty="0"/>
                    <a:t>-3</a:t>
                  </a:r>
                  <a:r>
                    <a:rPr lang="de-DE" sz="1200" b="1" dirty="0"/>
                    <a:t>                            10</a:t>
                  </a:r>
                  <a:r>
                    <a:rPr lang="de-DE" sz="1200" b="1" baseline="30000" dirty="0"/>
                    <a:t>-4 </a:t>
                  </a:r>
                  <a:r>
                    <a:rPr lang="de-DE" sz="1200" b="1" dirty="0"/>
                    <a:t>                          10</a:t>
                  </a:r>
                  <a:r>
                    <a:rPr lang="de-DE" sz="1200" b="1" baseline="30000" dirty="0"/>
                    <a:t>-5</a:t>
                  </a:r>
                  <a:r>
                    <a:rPr lang="de-DE" sz="1200" b="1" dirty="0"/>
                    <a:t>                            10</a:t>
                  </a:r>
                  <a:r>
                    <a:rPr lang="de-DE" sz="1200" b="1" baseline="30000" dirty="0"/>
                    <a:t>-6       </a:t>
                  </a:r>
                  <a:r>
                    <a:rPr lang="de-DE" sz="1200" b="1" dirty="0"/>
                    <a:t>                       10</a:t>
                  </a:r>
                  <a:r>
                    <a:rPr lang="de-DE" sz="1200" b="1" baseline="30000" dirty="0"/>
                    <a:t>-7</a:t>
                  </a:r>
                </a:p>
                <a:p>
                  <a:endParaRPr lang="de-DE" sz="800" b="1" baseline="30000" dirty="0"/>
                </a:p>
              </p:txBody>
            </p:sp>
            <p:sp>
              <p:nvSpPr>
                <p:cNvPr id="34" name="Text Box 37" descr="Diagonal hell nach unten">
                  <a:extLst>
                    <a:ext uri="{FF2B5EF4-FFF2-40B4-BE49-F238E27FC236}">
                      <a16:creationId xmlns:a16="http://schemas.microsoft.com/office/drawing/2014/main" id="{95211553-204E-202C-2B67-D020CEF43F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81464" y="4076700"/>
                  <a:ext cx="790575" cy="344488"/>
                </a:xfrm>
                <a:prstGeom prst="rect">
                  <a:avLst/>
                </a:prstGeom>
                <a:pattFill prst="ltDnDiag">
                  <a:fgClr>
                    <a:srgbClr val="FF9999"/>
                  </a:fgClr>
                  <a:bgClr>
                    <a:schemeClr val="bg1"/>
                  </a:bgClr>
                </a:pattFill>
                <a:ln w="9525">
                  <a:solidFill>
                    <a:srgbClr val="FF9999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de-DE" sz="900">
                      <a:solidFill>
                        <a:srgbClr val="D60093"/>
                      </a:solidFill>
                    </a:rPr>
                    <a:t>Anästhesie </a:t>
                  </a:r>
                </a:p>
                <a:p>
                  <a:pPr algn="ctr">
                    <a:defRPr/>
                  </a:pPr>
                  <a:r>
                    <a:rPr lang="de-DE" sz="700">
                      <a:solidFill>
                        <a:srgbClr val="D60093"/>
                      </a:solidFill>
                    </a:rPr>
                    <a:t>(Gesamt)</a:t>
                  </a:r>
                </a:p>
              </p:txBody>
            </p:sp>
            <p:sp>
              <p:nvSpPr>
                <p:cNvPr id="35" name="Text Box 38" descr="Diagonal hell nach unten">
                  <a:extLst>
                    <a:ext uri="{FF2B5EF4-FFF2-40B4-BE49-F238E27FC236}">
                      <a16:creationId xmlns:a16="http://schemas.microsoft.com/office/drawing/2014/main" id="{E21C7117-3460-192C-31CC-55FBEE311A0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159376" y="4076700"/>
                  <a:ext cx="790575" cy="344488"/>
                </a:xfrm>
                <a:prstGeom prst="rect">
                  <a:avLst/>
                </a:prstGeom>
                <a:pattFill prst="ltDnDiag">
                  <a:fgClr>
                    <a:srgbClr val="FF9999"/>
                  </a:fgClr>
                  <a:bgClr>
                    <a:schemeClr val="bg1"/>
                  </a:bgClr>
                </a:pattFill>
                <a:ln w="9525">
                  <a:solidFill>
                    <a:srgbClr val="FF9999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bg2"/>
                  </a:outerShdw>
                </a:effectLst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de-DE" sz="900">
                      <a:solidFill>
                        <a:srgbClr val="D60093"/>
                      </a:solidFill>
                    </a:rPr>
                    <a:t>Anästhesie </a:t>
                  </a:r>
                </a:p>
                <a:p>
                  <a:pPr algn="ctr">
                    <a:defRPr/>
                  </a:pPr>
                  <a:r>
                    <a:rPr lang="de-DE" sz="700">
                      <a:solidFill>
                        <a:srgbClr val="D60093"/>
                      </a:solidFill>
                    </a:rPr>
                    <a:t>(Gesamt)</a:t>
                  </a:r>
                </a:p>
              </p:txBody>
            </p:sp>
            <p:grpSp>
              <p:nvGrpSpPr>
                <p:cNvPr id="36" name="Group 39">
                  <a:extLst>
                    <a:ext uri="{FF2B5EF4-FFF2-40B4-BE49-F238E27FC236}">
                      <a16:creationId xmlns:a16="http://schemas.microsoft.com/office/drawing/2014/main" id="{340EF163-520C-76F7-44A2-08A9C49715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46563" y="4508501"/>
                  <a:ext cx="2943226" cy="227013"/>
                  <a:chOff x="1715" y="2840"/>
                  <a:chExt cx="1854" cy="143"/>
                </a:xfrm>
              </p:grpSpPr>
              <p:sp>
                <p:nvSpPr>
                  <p:cNvPr id="39" name="Text Box 40">
                    <a:extLst>
                      <a:ext uri="{FF2B5EF4-FFF2-40B4-BE49-F238E27FC236}">
                        <a16:creationId xmlns:a16="http://schemas.microsoft.com/office/drawing/2014/main" id="{03F03294-6C2D-FFDA-C0BC-45573E63802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15" y="2840"/>
                    <a:ext cx="300" cy="137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 algn="ctr">
                    <a:noFill/>
                    <a:miter lim="800000"/>
                    <a:headEnd/>
                    <a:tailEnd/>
                  </a:ln>
                  <a:effectLst>
                    <a:outerShdw dist="35921" dir="2700000" algn="ctr" rotWithShape="0">
                      <a:schemeClr val="bg2"/>
                    </a:outerShdw>
                  </a:effectLst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de-DE" sz="800" b="1">
                        <a:latin typeface="Verdana" pitchFamily="34" charset="0"/>
                      </a:rPr>
                      <a:t>1970</a:t>
                    </a:r>
                  </a:p>
                </p:txBody>
              </p:sp>
              <p:sp>
                <p:nvSpPr>
                  <p:cNvPr id="40" name="Text Box 41">
                    <a:extLst>
                      <a:ext uri="{FF2B5EF4-FFF2-40B4-BE49-F238E27FC236}">
                        <a16:creationId xmlns:a16="http://schemas.microsoft.com/office/drawing/2014/main" id="{4FDF0C5F-782B-09AF-6271-F706D67273D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07" y="2840"/>
                    <a:ext cx="300" cy="137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 algn="ctr">
                    <a:noFill/>
                    <a:miter lim="800000"/>
                    <a:headEnd/>
                    <a:tailEnd/>
                  </a:ln>
                  <a:effectLst>
                    <a:outerShdw dist="35921" dir="2700000" algn="ctr" rotWithShape="0">
                      <a:schemeClr val="bg2"/>
                    </a:outerShdw>
                  </a:effectLst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de-DE" sz="800" b="1">
                        <a:latin typeface="Verdana" pitchFamily="34" charset="0"/>
                      </a:rPr>
                      <a:t>1990</a:t>
                    </a:r>
                  </a:p>
                </p:txBody>
              </p:sp>
              <p:sp>
                <p:nvSpPr>
                  <p:cNvPr id="41" name="Text Box 42">
                    <a:extLst>
                      <a:ext uri="{FF2B5EF4-FFF2-40B4-BE49-F238E27FC236}">
                        <a16:creationId xmlns:a16="http://schemas.microsoft.com/office/drawing/2014/main" id="{FF3260EA-6CC0-C551-5E0A-20E10065EF5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69" y="2846"/>
                    <a:ext cx="300" cy="137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 algn="ctr">
                    <a:noFill/>
                    <a:miter lim="800000"/>
                    <a:headEnd/>
                    <a:tailEnd/>
                  </a:ln>
                  <a:effectLst>
                    <a:outerShdw dist="35921" dir="2700000" algn="ctr" rotWithShape="0">
                      <a:schemeClr val="bg2"/>
                    </a:outerShdw>
                  </a:effectLst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de-DE" sz="800" b="1">
                        <a:latin typeface="Verdana" pitchFamily="34" charset="0"/>
                      </a:rPr>
                      <a:t>2010</a:t>
                    </a:r>
                  </a:p>
                </p:txBody>
              </p:sp>
              <p:sp>
                <p:nvSpPr>
                  <p:cNvPr id="42" name="AutoShape 43">
                    <a:extLst>
                      <a:ext uri="{FF2B5EF4-FFF2-40B4-BE49-F238E27FC236}">
                        <a16:creationId xmlns:a16="http://schemas.microsoft.com/office/drawing/2014/main" id="{C5ED1596-F7A0-EF4A-498C-5218D6B3F5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65" y="2886"/>
                    <a:ext cx="454" cy="46"/>
                  </a:xfrm>
                  <a:custGeom>
                    <a:avLst/>
                    <a:gdLst>
                      <a:gd name="G0" fmla="+- 16200 0 0"/>
                      <a:gd name="G1" fmla="+- 5400 0 0"/>
                      <a:gd name="G2" fmla="+- 21600 0 5400"/>
                      <a:gd name="G3" fmla="+- 10800 0 5400"/>
                      <a:gd name="G4" fmla="+- 21600 0 16200"/>
                      <a:gd name="G5" fmla="*/ G4 G3 10800"/>
                      <a:gd name="G6" fmla="+- 21600 0 G5"/>
                      <a:gd name="T0" fmla="*/ 16200 w 21600"/>
                      <a:gd name="T1" fmla="*/ 0 h 21600"/>
                      <a:gd name="T2" fmla="*/ 0 w 21600"/>
                      <a:gd name="T3" fmla="*/ 10800 h 21600"/>
                      <a:gd name="T4" fmla="*/ 16200 w 21600"/>
                      <a:gd name="T5" fmla="*/ 21600 h 21600"/>
                      <a:gd name="T6" fmla="*/ 21600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3375 w 21600"/>
                      <a:gd name="T13" fmla="*/ G1 h 21600"/>
                      <a:gd name="T14" fmla="*/ G6 w 21600"/>
                      <a:gd name="T15" fmla="*/ G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6200" y="0"/>
                        </a:moveTo>
                        <a:lnTo>
                          <a:pt x="16200" y="5400"/>
                        </a:lnTo>
                        <a:lnTo>
                          <a:pt x="3375" y="5400"/>
                        </a:lnTo>
                        <a:lnTo>
                          <a:pt x="3375" y="16200"/>
                        </a:lnTo>
                        <a:lnTo>
                          <a:pt x="16200" y="16200"/>
                        </a:lnTo>
                        <a:lnTo>
                          <a:pt x="16200" y="21600"/>
                        </a:lnTo>
                        <a:lnTo>
                          <a:pt x="21600" y="10800"/>
                        </a:lnTo>
                        <a:close/>
                      </a:path>
                      <a:path w="21600" h="21600">
                        <a:moveTo>
                          <a:pt x="1350" y="5400"/>
                        </a:moveTo>
                        <a:lnTo>
                          <a:pt x="1350" y="16200"/>
                        </a:lnTo>
                        <a:lnTo>
                          <a:pt x="2700" y="16200"/>
                        </a:lnTo>
                        <a:lnTo>
                          <a:pt x="2700" y="5400"/>
                        </a:lnTo>
                        <a:close/>
                      </a:path>
                      <a:path w="21600" h="21600">
                        <a:moveTo>
                          <a:pt x="0" y="5400"/>
                        </a:moveTo>
                        <a:lnTo>
                          <a:pt x="0" y="16200"/>
                        </a:lnTo>
                        <a:lnTo>
                          <a:pt x="675" y="16200"/>
                        </a:lnTo>
                        <a:lnTo>
                          <a:pt x="675" y="5400"/>
                        </a:lnTo>
                        <a:close/>
                      </a:path>
                    </a:pathLst>
                  </a:custGeom>
                  <a:solidFill>
                    <a:srgbClr val="FF99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35921" dir="2700000" algn="ctr" rotWithShape="0">
                      <a:schemeClr val="bg2"/>
                    </a:outerShdw>
                  </a:effectLst>
                </p:spPr>
                <p:txBody>
                  <a:bodyPr wrap="none" lIns="90000" tIns="46800" rIns="90000" bIns="46800" anchor="ctr"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  <p:sp>
                <p:nvSpPr>
                  <p:cNvPr id="43" name="AutoShape 44">
                    <a:extLst>
                      <a:ext uri="{FF2B5EF4-FFF2-40B4-BE49-F238E27FC236}">
                        <a16:creationId xmlns:a16="http://schemas.microsoft.com/office/drawing/2014/main" id="{4FE437DA-84A7-7C36-4F8A-A23FCA7FEF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34" y="2886"/>
                    <a:ext cx="363" cy="45"/>
                  </a:xfrm>
                  <a:custGeom>
                    <a:avLst/>
                    <a:gdLst>
                      <a:gd name="G0" fmla="+- 16200 0 0"/>
                      <a:gd name="G1" fmla="+- 5400 0 0"/>
                      <a:gd name="G2" fmla="+- 21600 0 5400"/>
                      <a:gd name="G3" fmla="+- 10800 0 5400"/>
                      <a:gd name="G4" fmla="+- 21600 0 16200"/>
                      <a:gd name="G5" fmla="*/ G4 G3 10800"/>
                      <a:gd name="G6" fmla="+- 21600 0 G5"/>
                      <a:gd name="T0" fmla="*/ 16200 w 21600"/>
                      <a:gd name="T1" fmla="*/ 0 h 21600"/>
                      <a:gd name="T2" fmla="*/ 0 w 21600"/>
                      <a:gd name="T3" fmla="*/ 10800 h 21600"/>
                      <a:gd name="T4" fmla="*/ 16200 w 21600"/>
                      <a:gd name="T5" fmla="*/ 21600 h 21600"/>
                      <a:gd name="T6" fmla="*/ 21600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3375 w 21600"/>
                      <a:gd name="T13" fmla="*/ G1 h 21600"/>
                      <a:gd name="T14" fmla="*/ G6 w 21600"/>
                      <a:gd name="T15" fmla="*/ G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6200" y="0"/>
                        </a:moveTo>
                        <a:lnTo>
                          <a:pt x="16200" y="5400"/>
                        </a:lnTo>
                        <a:lnTo>
                          <a:pt x="3375" y="5400"/>
                        </a:lnTo>
                        <a:lnTo>
                          <a:pt x="3375" y="16200"/>
                        </a:lnTo>
                        <a:lnTo>
                          <a:pt x="16200" y="16200"/>
                        </a:lnTo>
                        <a:lnTo>
                          <a:pt x="16200" y="21600"/>
                        </a:lnTo>
                        <a:lnTo>
                          <a:pt x="21600" y="10800"/>
                        </a:lnTo>
                        <a:close/>
                      </a:path>
                      <a:path w="21600" h="21600">
                        <a:moveTo>
                          <a:pt x="1350" y="5400"/>
                        </a:moveTo>
                        <a:lnTo>
                          <a:pt x="1350" y="16200"/>
                        </a:lnTo>
                        <a:lnTo>
                          <a:pt x="2700" y="16200"/>
                        </a:lnTo>
                        <a:lnTo>
                          <a:pt x="2700" y="5400"/>
                        </a:lnTo>
                        <a:close/>
                      </a:path>
                      <a:path w="21600" h="21600">
                        <a:moveTo>
                          <a:pt x="0" y="5400"/>
                        </a:moveTo>
                        <a:lnTo>
                          <a:pt x="0" y="16200"/>
                        </a:lnTo>
                        <a:lnTo>
                          <a:pt x="675" y="16200"/>
                        </a:lnTo>
                        <a:lnTo>
                          <a:pt x="675" y="5400"/>
                        </a:lnTo>
                        <a:close/>
                      </a:path>
                    </a:pathLst>
                  </a:custGeom>
                  <a:solidFill>
                    <a:srgbClr val="FF99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35921" dir="2700000" algn="ctr" rotWithShape="0">
                      <a:schemeClr val="bg2"/>
                    </a:outerShdw>
                  </a:effectLst>
                </p:spPr>
                <p:txBody>
                  <a:bodyPr wrap="none" lIns="90000" tIns="46800" rIns="90000" bIns="46800" anchor="ctr"/>
                  <a:lstStyle/>
                  <a:p>
                    <a:pPr>
                      <a:defRPr/>
                    </a:pPr>
                    <a:endParaRPr lang="de-DE"/>
                  </a:p>
                </p:txBody>
              </p:sp>
            </p:grpSp>
            <p:pic>
              <p:nvPicPr>
                <p:cNvPr id="37" name="Picture 45">
                  <a:extLst>
                    <a:ext uri="{FF2B5EF4-FFF2-40B4-BE49-F238E27FC236}">
                      <a16:creationId xmlns:a16="http://schemas.microsoft.com/office/drawing/2014/main" id="{BCFCC6D4-A693-C2CF-A41C-8147A3F5D8B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8759826" y="5553076"/>
                  <a:ext cx="792163" cy="593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6" descr="04267_Airbus_A320_Lufthansa">
                  <a:extLst>
                    <a:ext uri="{FF2B5EF4-FFF2-40B4-BE49-F238E27FC236}">
                      <a16:creationId xmlns:a16="http://schemas.microsoft.com/office/drawing/2014/main" id="{0DACF1CB-F54F-96A5-1F0F-1731FF5B949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759826" y="4192589"/>
                  <a:ext cx="792163" cy="593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44" name="Line 25">
              <a:extLst>
                <a:ext uri="{FF2B5EF4-FFF2-40B4-BE49-F238E27FC236}">
                  <a16:creationId xmlns:a16="http://schemas.microsoft.com/office/drawing/2014/main" id="{A31E3FE6-B95F-11D8-C9F3-4466CC098A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90903" y="409156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45" name="Line 26">
              <a:extLst>
                <a:ext uri="{FF2B5EF4-FFF2-40B4-BE49-F238E27FC236}">
                  <a16:creationId xmlns:a16="http://schemas.microsoft.com/office/drawing/2014/main" id="{9572B72B-6B49-9D9D-C881-B7A75C299E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91803" y="409156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5276228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D9746D-73EC-42D3-2464-423F050AC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Vergleich: Risiken für Katastrophen </a:t>
            </a:r>
            <a:r>
              <a:rPr lang="de-DE" sz="2000" b="1"/>
              <a:t>und professionelle </a:t>
            </a:r>
            <a:r>
              <a:rPr lang="de-DE" sz="2000" b="1" dirty="0"/>
              <a:t>Aktivitäten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33289F-B299-4828-F217-6D6BDA132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Lucida Grande"/>
              <a:buNone/>
            </a:pPr>
            <a:r>
              <a:rPr lang="de-DE" b="0" dirty="0"/>
              <a:t>Anästhesierisiko 2010</a:t>
            </a:r>
          </a:p>
          <a:p>
            <a:pPr>
              <a:lnSpc>
                <a:spcPct val="150000"/>
              </a:lnSpc>
            </a:pPr>
            <a:r>
              <a:rPr lang="de-DE" b="0" dirty="0"/>
              <a:t>Anästhesie (Gesamt): 1:50.000 - 1:100.000</a:t>
            </a:r>
          </a:p>
          <a:p>
            <a:pPr>
              <a:lnSpc>
                <a:spcPct val="150000"/>
              </a:lnSpc>
            </a:pPr>
            <a:r>
              <a:rPr lang="de-DE" b="0" dirty="0"/>
              <a:t>Anästhesie (ASA 1/2): 1:200.000</a:t>
            </a:r>
          </a:p>
        </p:txBody>
      </p:sp>
    </p:spTree>
    <p:extLst>
      <p:ext uri="{BB962C8B-B14F-4D97-AF65-F5344CB8AC3E}">
        <p14:creationId xmlns:p14="http://schemas.microsoft.com/office/powerpoint/2010/main" val="20949495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EB9064-CCEB-0798-BA83-9EC507118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Ziel: Keine Angst vor der Anästhesie</a:t>
            </a:r>
            <a:endParaRPr lang="de-DE" dirty="0"/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136C8F76-611C-08F3-7302-07CFEAE07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20961" t="25325" r="14861" b="11914"/>
          <a:stretch>
            <a:fillRect/>
          </a:stretch>
        </p:blipFill>
        <p:spPr bwMode="auto">
          <a:xfrm>
            <a:off x="2739671" y="1715466"/>
            <a:ext cx="6712657" cy="369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38779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6212062A-7E39-5379-6FC3-8139ACB1534E}"/>
              </a:ext>
            </a:extLst>
          </p:cNvPr>
          <p:cNvSpPr/>
          <p:nvPr/>
        </p:nvSpPr>
        <p:spPr>
          <a:xfrm>
            <a:off x="0" y="1661509"/>
            <a:ext cx="12600633" cy="3925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5298" name="Rectangle 3"/>
          <p:cNvSpPr>
            <a:spLocks noGrp="1"/>
          </p:cNvSpPr>
          <p:nvPr>
            <p:ph type="body" idx="4294967295"/>
          </p:nvPr>
        </p:nvSpPr>
        <p:spPr>
          <a:xfrm>
            <a:off x="1435260" y="2512088"/>
            <a:ext cx="9336575" cy="3507398"/>
          </a:xfrm>
        </p:spPr>
        <p:txBody>
          <a:bodyPr/>
          <a:lstStyle/>
          <a:p>
            <a:pPr algn="ctr"/>
            <a:r>
              <a:rPr lang="de-DE" sz="2400" dirty="0">
                <a:solidFill>
                  <a:srgbClr val="000000"/>
                </a:solidFill>
              </a:rPr>
              <a:t> Grundsatz: </a:t>
            </a:r>
          </a:p>
          <a:p>
            <a:pPr algn="ctr">
              <a:buFont typeface="Lucida Grande"/>
              <a:buNone/>
            </a:pPr>
            <a:r>
              <a:rPr lang="de-DE" sz="2400" dirty="0">
                <a:solidFill>
                  <a:srgbClr val="000000"/>
                </a:solidFill>
              </a:rPr>
              <a:t>	 ...das Verfahren, das für die Patientin/ den Patienten das </a:t>
            </a:r>
          </a:p>
          <a:p>
            <a:pPr algn="ctr">
              <a:buFont typeface="Lucida Grande"/>
              <a:buNone/>
            </a:pPr>
            <a:r>
              <a:rPr lang="de-DE" sz="2400" dirty="0">
                <a:solidFill>
                  <a:srgbClr val="000000"/>
                </a:solidFill>
              </a:rPr>
              <a:t>    Höchstmaß an Sicherheit und Komfort verspricht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/>
          </p:cNvSpPr>
          <p:nvPr>
            <p:ph type="body" idx="4294967295"/>
          </p:nvPr>
        </p:nvSpPr>
        <p:spPr>
          <a:xfrm>
            <a:off x="249552" y="1735608"/>
            <a:ext cx="11519554" cy="4035425"/>
          </a:xfrm>
        </p:spPr>
        <p:txBody>
          <a:bodyPr/>
          <a:lstStyle/>
          <a:p>
            <a:pPr>
              <a:lnSpc>
                <a:spcPct val="150000"/>
              </a:lnSpc>
              <a:buFont typeface="Lucida Grande"/>
              <a:buNone/>
            </a:pPr>
            <a:r>
              <a:rPr lang="de-DE" sz="2400" dirty="0"/>
              <a:t>Herzlichen Dank für Bilder und Texte an</a:t>
            </a:r>
          </a:p>
          <a:p>
            <a:pPr>
              <a:lnSpc>
                <a:spcPct val="150000"/>
              </a:lnSpc>
              <a:buFont typeface="Lucida Grande"/>
              <a:buNone/>
            </a:pPr>
            <a:endParaRPr lang="de-DE" sz="2000" dirty="0"/>
          </a:p>
          <a:p>
            <a:pPr>
              <a:lnSpc>
                <a:spcPct val="150000"/>
              </a:lnSpc>
              <a:buFont typeface="Lucida Grande"/>
              <a:buNone/>
            </a:pPr>
            <a:r>
              <a:rPr lang="de-DE" sz="2400" dirty="0"/>
              <a:t>Prof. Dr. Axel Heller, Dresden</a:t>
            </a:r>
          </a:p>
          <a:p>
            <a:pPr>
              <a:lnSpc>
                <a:spcPct val="150000"/>
              </a:lnSpc>
              <a:buFont typeface="Lucida Grande"/>
              <a:buNone/>
            </a:pPr>
            <a:r>
              <a:rPr lang="de-DE" sz="2400" dirty="0"/>
              <a:t>PD Dr. Thomas Iber, Baden Baden</a:t>
            </a:r>
          </a:p>
          <a:p>
            <a:pPr>
              <a:lnSpc>
                <a:spcPct val="150000"/>
              </a:lnSpc>
              <a:buFont typeface="Lucida Grande"/>
              <a:buNone/>
            </a:pPr>
            <a:r>
              <a:rPr lang="de-DE" sz="2400" dirty="0"/>
              <a:t>Prof. Dr. Dierk Vagts, Neustadt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CDEEF72-3AD7-5CE2-44CD-AA1B07E422AE}"/>
              </a:ext>
            </a:extLst>
          </p:cNvPr>
          <p:cNvSpPr/>
          <p:nvPr/>
        </p:nvSpPr>
        <p:spPr>
          <a:xfrm>
            <a:off x="0" y="1465262"/>
            <a:ext cx="12192000" cy="53927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C6C63E1-6B79-0AA3-C9A8-79CF7CDB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913324"/>
            <a:ext cx="6096000" cy="194467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30A37FB-7168-AB04-E2ED-361C8D7AB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61" y="5859873"/>
            <a:ext cx="3138194" cy="98130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2F1A4B6-6DC8-BAF6-91B0-503E6A043A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583" y="5938023"/>
            <a:ext cx="2389990" cy="835916"/>
          </a:xfrm>
          <a:prstGeom prst="rect">
            <a:avLst/>
          </a:prstGeom>
        </p:spPr>
      </p:pic>
      <p:sp>
        <p:nvSpPr>
          <p:cNvPr id="2" name="Untertitel 2">
            <a:extLst>
              <a:ext uri="{FF2B5EF4-FFF2-40B4-BE49-F238E27FC236}">
                <a16:creationId xmlns:a16="http://schemas.microsoft.com/office/drawing/2014/main" id="{998372CD-5959-C4E8-5CF0-35F6750D9EDE}"/>
              </a:ext>
            </a:extLst>
          </p:cNvPr>
          <p:cNvSpPr>
            <a:spLocks/>
          </p:cNvSpPr>
          <p:nvPr/>
        </p:nvSpPr>
        <p:spPr bwMode="auto">
          <a:xfrm>
            <a:off x="347924" y="1890050"/>
            <a:ext cx="731996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lr>
                <a:srgbClr val="0A9FE0"/>
              </a:buClr>
              <a:buFont typeface="Lucida Grande" charset="0"/>
              <a:buChar char="➔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37931725" indent="-37474525">
              <a:lnSpc>
                <a:spcPts val="1800"/>
              </a:lnSpc>
              <a:spcBef>
                <a:spcPts val="1400"/>
              </a:spcBef>
              <a:buClr>
                <a:srgbClr val="A8B6BC"/>
              </a:buClr>
              <a:buFont typeface="Arial" panose="020B0604020202020204" pitchFamily="34" charset="0"/>
              <a:defRPr sz="1400">
                <a:solidFill>
                  <a:srgbClr val="595959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717550" indent="-266700">
              <a:lnSpc>
                <a:spcPts val="1650"/>
              </a:lnSpc>
              <a:spcBef>
                <a:spcPts val="1400"/>
              </a:spcBef>
              <a:buClr>
                <a:srgbClr val="A8B6BC"/>
              </a:buClr>
              <a:buFont typeface="Lucida Grande" charset="0"/>
              <a:buChar char="➔"/>
              <a:defRPr sz="1200" b="1">
                <a:solidFill>
                  <a:srgbClr val="0A9FE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266700" indent="1104900">
              <a:lnSpc>
                <a:spcPts val="1350"/>
              </a:lnSpc>
              <a:spcBef>
                <a:spcPts val="600"/>
              </a:spcBef>
              <a:defRPr sz="1100" i="1">
                <a:solidFill>
                  <a:srgbClr val="BFBFB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895350" indent="-177800">
              <a:lnSpc>
                <a:spcPts val="1300"/>
              </a:lnSpc>
              <a:spcBef>
                <a:spcPts val="1000"/>
              </a:spcBef>
              <a:buClr>
                <a:srgbClr val="A8B6BC"/>
              </a:buClr>
              <a:buFont typeface="Lucida Grande" charset="0"/>
              <a:buChar char="➔"/>
              <a:defRPr sz="1000">
                <a:solidFill>
                  <a:srgbClr val="7F7F7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1352550" indent="-177800" defTabSz="45720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>
                <a:solidFill>
                  <a:srgbClr val="7F7F7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1809750" indent="-177800" defTabSz="45720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>
                <a:solidFill>
                  <a:srgbClr val="7F7F7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2266950" indent="-177800" defTabSz="45720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>
                <a:solidFill>
                  <a:srgbClr val="7F7F7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2724150" indent="-177800" defTabSz="45720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>
                <a:solidFill>
                  <a:srgbClr val="7F7F7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buFont typeface="Lucida Grande" charset="0"/>
              <a:buNone/>
            </a:pPr>
            <a:r>
              <a:rPr lang="de-DE" altLang="de-DE" sz="4000" dirty="0"/>
              <a:t>Vielen Dank für</a:t>
            </a:r>
          </a:p>
          <a:p>
            <a:pPr eaLnBrk="1" hangingPunct="1">
              <a:buFont typeface="Lucida Grande" charset="0"/>
              <a:buNone/>
            </a:pPr>
            <a:r>
              <a:rPr lang="de-DE" altLang="de-DE" sz="4000" dirty="0"/>
              <a:t>Ihre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4131931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ADE4E9A-65F0-4C2B-D1D3-6188488D0E5B}"/>
              </a:ext>
            </a:extLst>
          </p:cNvPr>
          <p:cNvSpPr/>
          <p:nvPr/>
        </p:nvSpPr>
        <p:spPr>
          <a:xfrm>
            <a:off x="-170822" y="1661509"/>
            <a:ext cx="12771455" cy="3925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1F4086D-FC1F-0D8A-F23B-838E14AE1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Anästhesie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A96389-CFAF-3DDF-6261-7A934234A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39" y="1661509"/>
            <a:ext cx="5277041" cy="4009041"/>
          </a:xfrm>
        </p:spPr>
        <p:txBody>
          <a:bodyPr/>
          <a:lstStyle/>
          <a:p>
            <a:pPr defTabSz="914400"/>
            <a:r>
              <a:rPr lang="de-DE" b="0" dirty="0" err="1"/>
              <a:t>Anaesthesia</a:t>
            </a:r>
            <a:r>
              <a:rPr lang="de-DE" b="0" dirty="0"/>
              <a:t> = Empfindungslosigkeit</a:t>
            </a:r>
          </a:p>
          <a:p>
            <a:pPr defTabSz="914400"/>
            <a:endParaRPr lang="de-DE" sz="1600" dirty="0">
              <a:solidFill>
                <a:srgbClr val="000000"/>
              </a:solidFill>
            </a:endParaRPr>
          </a:p>
          <a:p>
            <a:pPr defTabSz="914400">
              <a:lnSpc>
                <a:spcPct val="150000"/>
              </a:lnSpc>
            </a:pPr>
            <a:r>
              <a:rPr lang="de-DE" sz="1600" b="0" dirty="0">
                <a:solidFill>
                  <a:srgbClr val="000000"/>
                </a:solidFill>
              </a:rPr>
              <a:t>Hypnose: Bewusstseinsverlust und Amnesie</a:t>
            </a:r>
          </a:p>
          <a:p>
            <a:pPr defTabSz="914400">
              <a:lnSpc>
                <a:spcPct val="150000"/>
              </a:lnSpc>
            </a:pPr>
            <a:r>
              <a:rPr lang="de-DE" sz="1600" b="0" dirty="0">
                <a:solidFill>
                  <a:srgbClr val="000000"/>
                </a:solidFill>
              </a:rPr>
              <a:t>Analgesie: Ausschaltung der Schmerzwahrnehmung</a:t>
            </a:r>
          </a:p>
          <a:p>
            <a:pPr defTabSz="914400">
              <a:lnSpc>
                <a:spcPct val="150000"/>
              </a:lnSpc>
            </a:pPr>
            <a:r>
              <a:rPr lang="de-DE" sz="1600" b="0" dirty="0" err="1">
                <a:solidFill>
                  <a:srgbClr val="000000"/>
                </a:solidFill>
              </a:rPr>
              <a:t>Muskelrelaxierung</a:t>
            </a:r>
            <a:r>
              <a:rPr lang="de-DE" sz="1600" b="0" dirty="0">
                <a:solidFill>
                  <a:srgbClr val="000000"/>
                </a:solidFill>
              </a:rPr>
              <a:t>: Verbesserung der Operation</a:t>
            </a:r>
          </a:p>
          <a:p>
            <a:pPr defTabSz="914400">
              <a:lnSpc>
                <a:spcPct val="150000"/>
              </a:lnSpc>
            </a:pPr>
            <a:r>
              <a:rPr lang="de-DE" sz="1600" b="0" dirty="0">
                <a:solidFill>
                  <a:srgbClr val="000000"/>
                </a:solidFill>
              </a:rPr>
              <a:t>Vegetative Dämpfung: Ausschaltung somatischer, </a:t>
            </a:r>
            <a:r>
              <a:rPr lang="de-DE" sz="1600" b="0" dirty="0" err="1">
                <a:solidFill>
                  <a:srgbClr val="000000"/>
                </a:solidFill>
              </a:rPr>
              <a:t>viszerosomatischer</a:t>
            </a:r>
            <a:r>
              <a:rPr lang="de-DE" sz="1600" b="0" dirty="0">
                <a:solidFill>
                  <a:srgbClr val="000000"/>
                </a:solidFill>
              </a:rPr>
              <a:t> und autonomer physiologischer Reaktionen und Reflexe</a:t>
            </a:r>
          </a:p>
          <a:p>
            <a:pPr defTabSz="914400"/>
            <a:endParaRPr lang="de-DE" dirty="0">
              <a:solidFill>
                <a:srgbClr val="000000"/>
              </a:solidFill>
            </a:endParaRPr>
          </a:p>
          <a:p>
            <a:pPr defTabSz="914400"/>
            <a:endParaRPr lang="de-DE" sz="2000" b="1" dirty="0"/>
          </a:p>
          <a:p>
            <a:endParaRPr lang="de-DE" dirty="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CB8DEDD6-A13B-C6BA-00EA-C1AF77129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655840"/>
            <a:ext cx="6096000" cy="3920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0280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AE3990-F4D9-873A-3328-6CCE6068B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Die Anästhesistin/ Der Anästhesist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1462D9-62D5-9CE1-32D8-694FA6515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4400">
              <a:lnSpc>
                <a:spcPct val="150000"/>
              </a:lnSpc>
            </a:pPr>
            <a:r>
              <a:rPr lang="de-DE" sz="1600" b="0" dirty="0"/>
              <a:t>Fachärztinnen und Fachärzte für Anästhesiologie beherrschen die Allgemein- und Regionalanästhesie einschließlich der Vor- und Nachbehandlung, der Aufrechterhaltung der vitalen Funktionen während operativer und diagnostischer Eingriffe sowie intensivmedizinische, notfallmedizinische und schmerztherapeutische Maßnahmen.</a:t>
            </a:r>
          </a:p>
          <a:p>
            <a:pPr defTabSz="914400">
              <a:lnSpc>
                <a:spcPct val="150000"/>
              </a:lnSpc>
            </a:pPr>
            <a:r>
              <a:rPr lang="de-DE" sz="1600" b="0" dirty="0"/>
              <a:t>Ca. 12 Mio. Anästhesien pro Jahr in Deutschland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191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25FA6946-420F-759A-5B51-C3CB0BF2B9F3}"/>
              </a:ext>
            </a:extLst>
          </p:cNvPr>
          <p:cNvSpPr/>
          <p:nvPr/>
        </p:nvSpPr>
        <p:spPr>
          <a:xfrm>
            <a:off x="6812783" y="1661509"/>
            <a:ext cx="5787850" cy="3925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87B64B-86EE-5E93-7E43-670965CE8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Historie der Anästhesiologie</a:t>
            </a:r>
            <a:endParaRPr lang="de-DE" dirty="0"/>
          </a:p>
        </p:txBody>
      </p:sp>
      <p:pic>
        <p:nvPicPr>
          <p:cNvPr id="4" name="Picture 2" descr="erste Narkose">
            <a:extLst>
              <a:ext uri="{FF2B5EF4-FFF2-40B4-BE49-F238E27FC236}">
                <a16:creationId xmlns:a16="http://schemas.microsoft.com/office/drawing/2014/main" id="{2D96490A-D310-8AC4-E73B-409AF28926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10303"/>
          <a:stretch/>
        </p:blipFill>
        <p:spPr bwMode="auto">
          <a:xfrm>
            <a:off x="0" y="1661509"/>
            <a:ext cx="6842927" cy="393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87E72D9D-D3C3-43F7-2272-B042B5DF5C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499" y="1911514"/>
            <a:ext cx="3001962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de-DE" b="1" dirty="0"/>
              <a:t>„Ether Day“ oder </a:t>
            </a:r>
          </a:p>
          <a:p>
            <a:pPr defTabSz="914400"/>
            <a:r>
              <a:rPr lang="de-DE" b="1" dirty="0"/>
              <a:t>„16. Oktober 1846“</a:t>
            </a:r>
          </a:p>
          <a:p>
            <a:pPr defTabSz="914400"/>
            <a:r>
              <a:rPr lang="de-DE" b="1" dirty="0"/>
              <a:t>(1882 - 1893)</a:t>
            </a:r>
          </a:p>
          <a:p>
            <a:pPr defTabSz="914400"/>
            <a:endParaRPr lang="de-DE" sz="1400" dirty="0"/>
          </a:p>
          <a:p>
            <a:pPr defTabSz="914400"/>
            <a:r>
              <a:rPr lang="de-DE" sz="1600" dirty="0"/>
              <a:t>Robert </a:t>
            </a:r>
            <a:r>
              <a:rPr lang="de-DE" sz="1600" dirty="0" err="1"/>
              <a:t>Hinckley</a:t>
            </a:r>
            <a:r>
              <a:rPr lang="de-DE" sz="1600" dirty="0"/>
              <a:t> (1853 - 1941)</a:t>
            </a:r>
          </a:p>
          <a:p>
            <a:pPr defTabSz="914400"/>
            <a:r>
              <a:rPr lang="de-DE" sz="1600" dirty="0"/>
              <a:t>Boston Medical Library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644175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8F98DD30-5123-126E-5B75-6CCEB81B5DD9}"/>
              </a:ext>
            </a:extLst>
          </p:cNvPr>
          <p:cNvSpPr/>
          <p:nvPr/>
        </p:nvSpPr>
        <p:spPr>
          <a:xfrm>
            <a:off x="0" y="1661509"/>
            <a:ext cx="12600633" cy="3925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87B64B-86EE-5E93-7E43-670965CE8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Historie der Anästhesiologie</a:t>
            </a:r>
            <a:endParaRPr lang="de-DE" dirty="0"/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356F79C1-8243-28FC-14E1-3198E8DD4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1771" y="1904291"/>
            <a:ext cx="37560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de-DE" b="1" dirty="0"/>
              <a:t>Schimmelbusch-Maske</a:t>
            </a:r>
          </a:p>
          <a:p>
            <a:pPr defTabSz="914400"/>
            <a:endParaRPr lang="de-DE" sz="1400" dirty="0"/>
          </a:p>
          <a:p>
            <a:pPr defTabSz="914400"/>
            <a:r>
              <a:rPr lang="de-DE" sz="1600" dirty="0"/>
              <a:t>Curt Schimmelbusch (1860 - 1895)</a:t>
            </a:r>
          </a:p>
        </p:txBody>
      </p:sp>
      <p:pic>
        <p:nvPicPr>
          <p:cNvPr id="3" name="Picture 2" descr="Schimmelbuschmaske">
            <a:extLst>
              <a:ext uri="{FF2B5EF4-FFF2-40B4-BE49-F238E27FC236}">
                <a16:creationId xmlns:a16="http://schemas.microsoft.com/office/drawing/2014/main" id="{F2A0A644-B89C-50FD-1737-91273D23B1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b="3929"/>
          <a:stretch/>
        </p:blipFill>
        <p:spPr bwMode="auto">
          <a:xfrm>
            <a:off x="0" y="1653973"/>
            <a:ext cx="4705978" cy="3932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1627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69A998-F635-68AC-A1E4-CF7198FE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1" dirty="0"/>
              <a:t>Moderne Anästhesieformen heute</a:t>
            </a:r>
            <a:endParaRPr lang="de-DE" dirty="0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58EE459A-3354-82BB-AD61-2EB499E75F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53789" t="25369" r="3282" b="41349"/>
          <a:stretch/>
        </p:blipFill>
        <p:spPr bwMode="auto">
          <a:xfrm>
            <a:off x="5841193" y="1738360"/>
            <a:ext cx="5030604" cy="212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9421719-0CB9-A621-393C-718CBCBEE67E}"/>
              </a:ext>
            </a:extLst>
          </p:cNvPr>
          <p:cNvGrpSpPr/>
          <p:nvPr/>
        </p:nvGrpSpPr>
        <p:grpSpPr>
          <a:xfrm>
            <a:off x="1274484" y="1818746"/>
            <a:ext cx="4155440" cy="3597591"/>
            <a:chOff x="6685280" y="2200910"/>
            <a:chExt cx="4155440" cy="3597591"/>
          </a:xfrm>
        </p:grpSpPr>
        <p:pic>
          <p:nvPicPr>
            <p:cNvPr id="6" name="Picture 11">
              <a:extLst>
                <a:ext uri="{FF2B5EF4-FFF2-40B4-BE49-F238E27FC236}">
                  <a16:creationId xmlns:a16="http://schemas.microsoft.com/office/drawing/2014/main" id="{2FDAFF2E-E47A-D704-5559-DC04DF0724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l="64998" t="61884" r="5012" b="9613"/>
            <a:stretch/>
          </p:blipFill>
          <p:spPr bwMode="auto">
            <a:xfrm>
              <a:off x="6730999" y="3713480"/>
              <a:ext cx="4023361" cy="20850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1">
              <a:extLst>
                <a:ext uri="{FF2B5EF4-FFF2-40B4-BE49-F238E27FC236}">
                  <a16:creationId xmlns:a16="http://schemas.microsoft.com/office/drawing/2014/main" id="{F4FE70A5-C7A4-289E-7038-EB7AF4DFF18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l="34023" t="65959" r="35003" b="9613"/>
            <a:stretch/>
          </p:blipFill>
          <p:spPr bwMode="auto">
            <a:xfrm>
              <a:off x="6685280" y="2200910"/>
              <a:ext cx="4155440" cy="1786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830018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>
            <a:extLst>
              <a:ext uri="{FF2B5EF4-FFF2-40B4-BE49-F238E27FC236}">
                <a16:creationId xmlns:a16="http://schemas.microsoft.com/office/drawing/2014/main" id="{40F9324D-4E84-AC2C-63B6-1C0B707DA348}"/>
              </a:ext>
            </a:extLst>
          </p:cNvPr>
          <p:cNvSpPr>
            <a:spLocks/>
          </p:cNvSpPr>
          <p:nvPr/>
        </p:nvSpPr>
        <p:spPr bwMode="auto">
          <a:xfrm>
            <a:off x="325914" y="1893414"/>
            <a:ext cx="7863491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Bef>
                <a:spcPct val="20000"/>
              </a:spcBef>
              <a:buClr>
                <a:srgbClr val="0A9FE0"/>
              </a:buClr>
              <a:buFont typeface="Lucida Grande"/>
              <a:buNone/>
            </a:pPr>
            <a:r>
              <a:rPr lang="de-DE" sz="4000" b="1" dirty="0"/>
              <a:t>Fallbeispiel</a:t>
            </a:r>
          </a:p>
        </p:txBody>
      </p:sp>
    </p:spTree>
    <p:extLst>
      <p:ext uri="{BB962C8B-B14F-4D97-AF65-F5344CB8AC3E}">
        <p14:creationId xmlns:p14="http://schemas.microsoft.com/office/powerpoint/2010/main" val="181764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689</Words>
  <Application>Microsoft Office PowerPoint</Application>
  <PresentationFormat>Breitbild</PresentationFormat>
  <Paragraphs>159</Paragraphs>
  <Slides>39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4" baseType="lpstr">
      <vt:lpstr>Arial</vt:lpstr>
      <vt:lpstr>Calibri</vt:lpstr>
      <vt:lpstr>Lucida Grande</vt:lpstr>
      <vt:lpstr>Verdana</vt:lpstr>
      <vt:lpstr>Office-Design</vt:lpstr>
      <vt:lpstr>PowerPoint-Präsentation</vt:lpstr>
      <vt:lpstr>PowerPoint-Präsentation</vt:lpstr>
      <vt:lpstr>Leistungsspektrum der Anästhesiologie</vt:lpstr>
      <vt:lpstr>Anästhesie</vt:lpstr>
      <vt:lpstr>Die Anästhesistin/ Der Anästhesist</vt:lpstr>
      <vt:lpstr>Historie der Anästhesiologie</vt:lpstr>
      <vt:lpstr>Historie der Anästhesiologie</vt:lpstr>
      <vt:lpstr>Moderne Anästhesieformen heute</vt:lpstr>
      <vt:lpstr>PowerPoint-Präsentation</vt:lpstr>
      <vt:lpstr>PowerPoint-Präsentation</vt:lpstr>
      <vt:lpstr>Ziel</vt:lpstr>
      <vt:lpstr>Schritt 1: OP-Planung</vt:lpstr>
      <vt:lpstr>Schritt 2: Prämedikationsgespräch</vt:lpstr>
      <vt:lpstr>Schritt 2: Prämedikationsgespräch</vt:lpstr>
      <vt:lpstr>Schritt 2: Prämedikationsgespräch</vt:lpstr>
      <vt:lpstr>Schritt 3: Einschleusung</vt:lpstr>
      <vt:lpstr>Schritt 3: Anästhesievorbereitung Allgemeinanästhesie (Vollnarkose)</vt:lpstr>
      <vt:lpstr>Schritt 3: Anästhesievorbereitung Allgemeinanästhesie (Vollnarkose)</vt:lpstr>
      <vt:lpstr>Schritt 4: Überwachung</vt:lpstr>
      <vt:lpstr>Schritt 5: Venenzugang und Pulsoxymetrie</vt:lpstr>
      <vt:lpstr>Schritt 5: Narkoseeinleitung</vt:lpstr>
      <vt:lpstr>Schritt 6: Intubation</vt:lpstr>
      <vt:lpstr>Schritt 7: Während der Operation</vt:lpstr>
      <vt:lpstr>Schritt 7: Während der Operation</vt:lpstr>
      <vt:lpstr>Schritt 8: Nach der Operation - Aufwachraum</vt:lpstr>
      <vt:lpstr>Schritt 9: Nach der Operation - Schmerztherapie</vt:lpstr>
      <vt:lpstr>PowerPoint-Präsentation</vt:lpstr>
      <vt:lpstr>Nervenblockaden z.B. bei Schulter- oder Armoperationen</vt:lpstr>
      <vt:lpstr>Nervenblockaden z.B. bei Schulter- oder Armoperationen</vt:lpstr>
      <vt:lpstr>Rückenmarksnahe Anästhesie / Katheter z.B. bei Operationen an Becken und Beinen</vt:lpstr>
      <vt:lpstr>Rückenmarksnahe Anästhesie / Katheter z.B. bei Operationen an Becken und Beinen</vt:lpstr>
      <vt:lpstr>Nervenblockaden bei Operationen im Bereich des Kniegelenks, des Unterschenkels und Fußes</vt:lpstr>
      <vt:lpstr>Nervenblockaden bei Operationen im Bereich des Kniegelenks, des Unterschenkels und Fußes</vt:lpstr>
      <vt:lpstr>Vergleich: Risiken für Katastrophen und professionelle Aktivitäten</vt:lpstr>
      <vt:lpstr>Vergleich: Risiken für Katastrophen und professionelle Aktivitäten</vt:lpstr>
      <vt:lpstr>Ziel: Keine Angst vor der Anästhesie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Dr. Max Skorning</dc:creator>
  <cp:lastModifiedBy>Carolin Kler</cp:lastModifiedBy>
  <cp:revision>293</cp:revision>
  <cp:lastPrinted>2012-07-10T10:48:06Z</cp:lastPrinted>
  <dcterms:created xsi:type="dcterms:W3CDTF">2014-07-30T13:35:49Z</dcterms:created>
  <dcterms:modified xsi:type="dcterms:W3CDTF">2024-06-13T09:25:53Z</dcterms:modified>
</cp:coreProperties>
</file>