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50" r:id="rId1"/>
  </p:sldMasterIdLst>
  <p:notesMasterIdLst>
    <p:notesMasterId r:id="rId23"/>
  </p:notesMasterIdLst>
  <p:handoutMasterIdLst>
    <p:handoutMasterId r:id="rId24"/>
  </p:handoutMasterIdLst>
  <p:sldIdLst>
    <p:sldId id="401" r:id="rId2"/>
    <p:sldId id="256" r:id="rId3"/>
    <p:sldId id="424" r:id="rId4"/>
    <p:sldId id="425" r:id="rId5"/>
    <p:sldId id="260" r:id="rId6"/>
    <p:sldId id="426" r:id="rId7"/>
    <p:sldId id="429" r:id="rId8"/>
    <p:sldId id="430" r:id="rId9"/>
    <p:sldId id="431" r:id="rId10"/>
    <p:sldId id="432" r:id="rId11"/>
    <p:sldId id="440" r:id="rId12"/>
    <p:sldId id="433" r:id="rId13"/>
    <p:sldId id="434" r:id="rId14"/>
    <p:sldId id="435" r:id="rId15"/>
    <p:sldId id="442" r:id="rId16"/>
    <p:sldId id="436" r:id="rId17"/>
    <p:sldId id="437" r:id="rId18"/>
    <p:sldId id="441" r:id="rId19"/>
    <p:sldId id="438" r:id="rId20"/>
    <p:sldId id="439" r:id="rId21"/>
    <p:sldId id="423" r:id="rId22"/>
  </p:sldIdLst>
  <p:sldSz cx="12192000" cy="6858000"/>
  <p:notesSz cx="6858000" cy="9144000"/>
  <p:defaultTextStyle>
    <a:defPPr>
      <a:defRPr lang="de-DE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3">
          <p15:clr>
            <a:srgbClr val="A4A3A4"/>
          </p15:clr>
        </p15:guide>
        <p15:guide id="2" orient="horz" pos="3884">
          <p15:clr>
            <a:srgbClr val="A4A3A4"/>
          </p15:clr>
        </p15:guide>
        <p15:guide id="3" pos="69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A45"/>
    <a:srgbClr val="EFEFEF"/>
    <a:srgbClr val="0BA0E1"/>
    <a:srgbClr val="FF00FF"/>
    <a:srgbClr val="0A9FE0"/>
    <a:srgbClr val="96D2E6"/>
    <a:srgbClr val="96B491"/>
    <a:srgbClr val="6EAABE"/>
    <a:srgbClr val="A8B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20" d="100"/>
          <a:sy n="120" d="100"/>
        </p:scale>
        <p:origin x="442" y="72"/>
      </p:cViewPr>
      <p:guideLst>
        <p:guide orient="horz" pos="923"/>
        <p:guide orient="horz" pos="3884"/>
        <p:guide pos="6991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38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73B2613-63B4-E64B-4EAA-EC1899E87A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9FB6389-DB18-DA89-E2C4-2C8407C0F5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F4D0AF5-9809-47A7-9044-680C5354A078}" type="datetime1">
              <a:rPr lang="de-DE" altLang="de-DE"/>
              <a:pPr>
                <a:defRPr/>
              </a:pPr>
              <a:t>31.10.2023</a:t>
            </a:fld>
            <a:endParaRPr lang="de-DE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DB9C6CC-F7C1-E7EE-7009-2DB322E534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5AD099-D870-FB91-6FA4-FEC866736F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DD0DC30-2AB3-4452-B7BC-07E270EDB59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A56AF454-946E-82EA-5586-179817C395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9E2923-4A4A-DD27-E7ED-7A16EA28FEA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2F56326-0C84-4803-B9F4-4DD6EE38F220}" type="datetime1">
              <a:rPr lang="de-DE" altLang="de-DE"/>
              <a:pPr>
                <a:defRPr/>
              </a:pPr>
              <a:t>31.10.2023</a:t>
            </a:fld>
            <a:endParaRPr lang="de-DE" alt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4F2FD542-FAC0-D86D-E977-C212DBF7B20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90740DA3-A486-9635-9DF0-C58CA4CA5D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altLang="de-DE" noProof="0"/>
              <a:t>Mastertextformat bearbeiten</a:t>
            </a:r>
          </a:p>
          <a:p>
            <a:pPr lvl="1"/>
            <a:r>
              <a:rPr lang="de-DE" altLang="de-DE" noProof="0"/>
              <a:t>Zweite Ebene</a:t>
            </a:r>
          </a:p>
          <a:p>
            <a:pPr lvl="2"/>
            <a:r>
              <a:rPr lang="de-DE" altLang="de-DE" noProof="0"/>
              <a:t>Dritte Ebene</a:t>
            </a:r>
          </a:p>
          <a:p>
            <a:pPr lvl="3"/>
            <a:r>
              <a:rPr lang="de-DE" altLang="de-DE" noProof="0"/>
              <a:t>Vierte Ebene</a:t>
            </a:r>
          </a:p>
          <a:p>
            <a:pPr lvl="4"/>
            <a:r>
              <a:rPr lang="de-DE" alt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3987D5-FBB6-1FB1-8859-86B14E3906C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1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96F8A9-7540-6EC0-D95B-A9D96B49F1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FA77943-CF31-4482-A148-1E694B4E17B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ＭＳ Ｐゴシック" pitchFamily="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Geneva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platzhalter 1">
            <a:extLst>
              <a:ext uri="{FF2B5EF4-FFF2-40B4-BE49-F238E27FC236}">
                <a16:creationId xmlns:a16="http://schemas.microsoft.com/office/drawing/2014/main" id="{93A89A9C-C27D-4DE6-4D27-16122AE11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9" y="1029214"/>
            <a:ext cx="11519554" cy="494785"/>
          </a:xfrm>
          <a:prstGeom prst="rect">
            <a:avLst/>
          </a:prstGeom>
          <a:effectLst>
            <a:reflection stA="10000" endPos="20000" dir="5400000" sy="-100000" algn="bl" rotWithShape="0"/>
          </a:effectLst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Headline</a:t>
            </a:r>
          </a:p>
        </p:txBody>
      </p:sp>
      <p:sp>
        <p:nvSpPr>
          <p:cNvPr id="2" name="Textplatzhalter 2">
            <a:extLst>
              <a:ext uri="{FF2B5EF4-FFF2-40B4-BE49-F238E27FC236}">
                <a16:creationId xmlns:a16="http://schemas.microsoft.com/office/drawing/2014/main" id="{91557AB0-F8D7-0521-6C14-884D4D06071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29939" y="1635125"/>
            <a:ext cx="11519554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Zwischenheadline</a:t>
            </a:r>
          </a:p>
          <a:p>
            <a:pPr lvl="1"/>
            <a:r>
              <a:rPr lang="de-DE" altLang="de-DE" dirty="0" err="1"/>
              <a:t>Copytext</a:t>
            </a:r>
            <a:endParaRPr lang="de-DE" altLang="de-DE" dirty="0"/>
          </a:p>
          <a:p>
            <a:pPr lvl="2"/>
            <a:r>
              <a:rPr lang="de-DE" altLang="de-DE" dirty="0" err="1"/>
              <a:t>Bulletpoints</a:t>
            </a:r>
            <a:endParaRPr lang="de-DE" altLang="de-DE" dirty="0"/>
          </a:p>
          <a:p>
            <a:pPr lvl="4"/>
            <a:r>
              <a:rPr lang="de-DE" altLang="de-DE" dirty="0"/>
              <a:t>Sub-</a:t>
            </a:r>
            <a:r>
              <a:rPr lang="de-DE" altLang="de-DE" dirty="0" err="1"/>
              <a:t>Bullets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28421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6DCDE5F6-1FCC-864F-88D5-C2A24A255375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29939" y="1635125"/>
            <a:ext cx="11519554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Zwischenheadline</a:t>
            </a:r>
          </a:p>
          <a:p>
            <a:pPr lvl="1"/>
            <a:r>
              <a:rPr lang="de-DE" altLang="de-DE" dirty="0" err="1"/>
              <a:t>Copytext</a:t>
            </a:r>
            <a:endParaRPr lang="de-DE" altLang="de-DE" dirty="0"/>
          </a:p>
          <a:p>
            <a:pPr lvl="2"/>
            <a:r>
              <a:rPr lang="de-DE" altLang="de-DE" dirty="0" err="1"/>
              <a:t>Bulletpoints</a:t>
            </a:r>
            <a:endParaRPr lang="de-DE" altLang="de-DE" dirty="0"/>
          </a:p>
          <a:p>
            <a:pPr lvl="4"/>
            <a:r>
              <a:rPr lang="de-DE" altLang="de-DE" dirty="0"/>
              <a:t>Sub-</a:t>
            </a:r>
            <a:r>
              <a:rPr lang="de-DE" altLang="de-DE" dirty="0" err="1"/>
              <a:t>Bullets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92518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BE8B6BF3-1D2F-985A-FBA0-A48E31599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9" y="1029214"/>
            <a:ext cx="11519554" cy="49478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2" name="Textplatzhalter 2">
            <a:extLst>
              <a:ext uri="{FF2B5EF4-FFF2-40B4-BE49-F238E27FC236}">
                <a16:creationId xmlns:a16="http://schemas.microsoft.com/office/drawing/2014/main" id="{5257118E-B0F4-96F6-6AD4-BE5F84261C20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329939" y="1635125"/>
            <a:ext cx="11519554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Zwischenheadline</a:t>
            </a:r>
          </a:p>
          <a:p>
            <a:pPr lvl="1"/>
            <a:r>
              <a:rPr lang="de-DE" altLang="de-DE" dirty="0" err="1"/>
              <a:t>Copytext</a:t>
            </a:r>
            <a:endParaRPr lang="de-DE" altLang="de-DE" dirty="0"/>
          </a:p>
          <a:p>
            <a:pPr lvl="2"/>
            <a:r>
              <a:rPr lang="de-DE" altLang="de-DE" dirty="0" err="1"/>
              <a:t>Bulletpoints</a:t>
            </a:r>
            <a:endParaRPr lang="de-DE" altLang="de-DE" dirty="0"/>
          </a:p>
          <a:p>
            <a:pPr lvl="4"/>
            <a:r>
              <a:rPr lang="de-DE" altLang="de-DE" dirty="0"/>
              <a:t>Sub-</a:t>
            </a:r>
            <a:r>
              <a:rPr lang="de-DE" altLang="de-DE" dirty="0" err="1"/>
              <a:t>Bullets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3508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E1F9555-064D-0A17-F672-FA9038EA49C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67700" y="5258860"/>
            <a:ext cx="3968750" cy="159914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A643445-68AE-F314-AB63-42A5532C6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39" y="1029214"/>
            <a:ext cx="11519554" cy="494785"/>
          </a:xfrm>
          <a:prstGeom prst="rect">
            <a:avLst/>
          </a:prstGeom>
          <a:effectLst>
            <a:reflection stA="10000" endPos="20000" dir="5400000" sy="-100000" algn="bl" rotWithShape="0"/>
          </a:effectLst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Headline</a:t>
            </a:r>
          </a:p>
        </p:txBody>
      </p:sp>
      <p:sp>
        <p:nvSpPr>
          <p:cNvPr id="1029" name="Textplatzhalter 2">
            <a:extLst>
              <a:ext uri="{FF2B5EF4-FFF2-40B4-BE49-F238E27FC236}">
                <a16:creationId xmlns:a16="http://schemas.microsoft.com/office/drawing/2014/main" id="{DAB7BE83-5B71-F6F5-5417-92F14D887B3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29939" y="1635125"/>
            <a:ext cx="11519554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Zwischenheadline</a:t>
            </a:r>
          </a:p>
          <a:p>
            <a:pPr lvl="1"/>
            <a:r>
              <a:rPr lang="de-DE" altLang="de-DE" dirty="0" err="1"/>
              <a:t>Copytext</a:t>
            </a:r>
            <a:endParaRPr lang="de-DE" altLang="de-DE" dirty="0"/>
          </a:p>
          <a:p>
            <a:pPr lvl="2"/>
            <a:r>
              <a:rPr lang="de-DE" altLang="de-DE" dirty="0" err="1"/>
              <a:t>Bulletpoints</a:t>
            </a:r>
            <a:endParaRPr lang="de-DE" altLang="de-DE" dirty="0"/>
          </a:p>
          <a:p>
            <a:pPr lvl="4"/>
            <a:r>
              <a:rPr lang="de-DE" altLang="de-DE" dirty="0"/>
              <a:t>Sub-</a:t>
            </a:r>
            <a:r>
              <a:rPr lang="de-DE" altLang="de-DE" dirty="0" err="1"/>
              <a:t>Bullets</a:t>
            </a:r>
            <a:endParaRPr lang="de-DE" altLang="de-DE" dirty="0"/>
          </a:p>
        </p:txBody>
      </p:sp>
      <p:pic>
        <p:nvPicPr>
          <p:cNvPr id="1034" name="Grafik 3">
            <a:extLst>
              <a:ext uri="{FF2B5EF4-FFF2-40B4-BE49-F238E27FC236}">
                <a16:creationId xmlns:a16="http://schemas.microsoft.com/office/drawing/2014/main" id="{66259E38-9A40-9FDF-1AA1-4614FDE2B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768" y="258877"/>
            <a:ext cx="19907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4914D11-617D-DE38-746C-93D5BB3A570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61047" y="6077802"/>
            <a:ext cx="2374460" cy="74249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1399C6B-B813-9268-1BCA-88C50C638B3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633160" y="6139490"/>
            <a:ext cx="1784208" cy="624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</p:sldLayoutIdLst>
  <p:transition spd="med">
    <p:zoom/>
  </p:transition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1" charset="0"/>
          <a:ea typeface="ＭＳ Ｐゴシック" pitchFamily="1" charset="-128"/>
        </a:defRPr>
      </a:lvl9pPr>
    </p:titleStyle>
    <p:bodyStyle>
      <a:lvl1pPr marL="266700" indent="-266700" algn="l" defTabSz="457200" rtl="0" eaLnBrk="0" fontAlgn="base" hangingPunct="0">
        <a:spcBef>
          <a:spcPct val="20000"/>
        </a:spcBef>
        <a:spcAft>
          <a:spcPct val="0"/>
        </a:spcAft>
        <a:buClr>
          <a:srgbClr val="0A9FE0"/>
        </a:buClr>
        <a:buFont typeface="Lucida Grande" charset="0"/>
        <a:buChar char="➔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190500" algn="l" defTabSz="457200" rtl="0" eaLnBrk="0" fontAlgn="base" hangingPunct="0">
        <a:lnSpc>
          <a:spcPts val="1800"/>
        </a:lnSpc>
        <a:spcBef>
          <a:spcPts val="1400"/>
        </a:spcBef>
        <a:spcAft>
          <a:spcPct val="0"/>
        </a:spcAft>
        <a:buClr>
          <a:srgbClr val="A8B6BC"/>
        </a:buClr>
        <a:buFont typeface="Arial" panose="020B0604020202020204" pitchFamily="34" charset="0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17550" indent="-266700" algn="l" defTabSz="457200" rtl="0" eaLnBrk="0" fontAlgn="base" hangingPunct="0">
        <a:lnSpc>
          <a:spcPts val="1650"/>
        </a:lnSpc>
        <a:spcBef>
          <a:spcPts val="1400"/>
        </a:spcBef>
        <a:spcAft>
          <a:spcPct val="0"/>
        </a:spcAft>
        <a:buClr>
          <a:srgbClr val="A8B6BC"/>
        </a:buClr>
        <a:buFont typeface="Lucida Grande" charset="0"/>
        <a:buChar char="➔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266700" indent="1104900" algn="l" defTabSz="457200" rtl="0" eaLnBrk="0" fontAlgn="base" hangingPunct="0">
        <a:lnSpc>
          <a:spcPts val="1350"/>
        </a:lnSpc>
        <a:spcBef>
          <a:spcPts val="600"/>
        </a:spcBef>
        <a:spcAft>
          <a:spcPct val="0"/>
        </a:spcAft>
        <a:defRPr sz="1100" i="1" kern="1200">
          <a:solidFill>
            <a:srgbClr val="BFBFBF"/>
          </a:solidFill>
          <a:latin typeface="+mn-lt"/>
          <a:ea typeface="+mn-ea"/>
          <a:cs typeface="+mn-cs"/>
        </a:defRPr>
      </a:lvl4pPr>
      <a:lvl5pPr marL="895350" indent="-177800" algn="l" defTabSz="457200" rtl="0" eaLnBrk="0" fontAlgn="base" hangingPunct="0">
        <a:lnSpc>
          <a:spcPts val="1300"/>
        </a:lnSpc>
        <a:spcBef>
          <a:spcPts val="1000"/>
        </a:spcBef>
        <a:spcAft>
          <a:spcPct val="0"/>
        </a:spcAft>
        <a:buClr>
          <a:srgbClr val="A8B6BC"/>
        </a:buClr>
        <a:buFont typeface="Lucida Grande" charset="0"/>
        <a:buChar char="➔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CDEEF72-3AD7-5CE2-44CD-AA1B07E422A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B2A39A0-657D-2F5F-4356-8DB713F92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910" y="1280459"/>
            <a:ext cx="7284455" cy="241706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30A37FB-7168-AB04-E2ED-361C8D7AB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61" y="5859873"/>
            <a:ext cx="3138194" cy="98130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2F1A4B6-6DC8-BAF6-91B0-503E6A043A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583" y="5938023"/>
            <a:ext cx="2389990" cy="83591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B6A571F-DE66-B383-F2E2-079A1CEEED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4806" y="4121624"/>
            <a:ext cx="6791142" cy="273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872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5EDC0A-F25B-72A3-2059-9D4354210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„Zahlenspiel Überleben“ für Deutschland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4DDF49DB-9666-DCB8-4321-13E91362BFC7}"/>
              </a:ext>
            </a:extLst>
          </p:cNvPr>
          <p:cNvSpPr txBox="1">
            <a:spLocks/>
          </p:cNvSpPr>
          <p:nvPr/>
        </p:nvSpPr>
        <p:spPr bwMode="auto">
          <a:xfrm>
            <a:off x="232791" y="1712130"/>
            <a:ext cx="11616702" cy="237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>
            <a:lvl1pPr marL="266700" indent="-2667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9FE0"/>
              </a:buClr>
              <a:buFont typeface="Lucida Grande" charset="0"/>
              <a:buChar char="➔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190500" algn="l" defTabSz="457200" rtl="0" eaLnBrk="0" fontAlgn="base" hangingPunct="0">
              <a:lnSpc>
                <a:spcPts val="180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Arial" panose="020B0604020202020204" pitchFamily="34" charset="0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717550" indent="-266700" algn="l" defTabSz="457200" rtl="0" eaLnBrk="0" fontAlgn="base" hangingPunct="0">
              <a:lnSpc>
                <a:spcPts val="165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200" b="1" kern="1200">
                <a:solidFill>
                  <a:srgbClr val="0A9FE0"/>
                </a:solidFill>
                <a:latin typeface="+mn-lt"/>
                <a:ea typeface="+mn-ea"/>
                <a:cs typeface="+mn-cs"/>
              </a:defRPr>
            </a:lvl3pPr>
            <a:lvl4pPr marL="266700" indent="1104900" algn="l" defTabSz="457200" rtl="0" eaLnBrk="0" fontAlgn="base" hangingPunct="0">
              <a:lnSpc>
                <a:spcPts val="1350"/>
              </a:lnSpc>
              <a:spcBef>
                <a:spcPts val="600"/>
              </a:spcBef>
              <a:spcAft>
                <a:spcPct val="0"/>
              </a:spcAft>
              <a:defRPr sz="1100" i="1" kern="1200">
                <a:solidFill>
                  <a:srgbClr val="BFBFBF"/>
                </a:solidFill>
                <a:latin typeface="+mn-lt"/>
                <a:ea typeface="+mn-ea"/>
                <a:cs typeface="+mn-cs"/>
              </a:defRPr>
            </a:lvl4pPr>
            <a:lvl5pPr marL="895350" indent="-177800" algn="l" defTabSz="457200" rtl="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Lucida Grande" pitchFamily="1" charset="0"/>
              <a:buChar char="➔"/>
              <a:defRPr/>
            </a:pPr>
            <a:r>
              <a:rPr lang="de-DE" b="0" dirty="0"/>
              <a:t>60 Reanimationen / 100.000 Einwohner / Jahr</a:t>
            </a:r>
          </a:p>
          <a:p>
            <a:pPr>
              <a:buFont typeface="Lucida Grande" pitchFamily="1" charset="0"/>
              <a:buChar char="➔"/>
              <a:defRPr/>
            </a:pPr>
            <a:r>
              <a:rPr lang="de-DE" b="0" dirty="0"/>
              <a:t>48.000 Reanimationen / Jahr</a:t>
            </a:r>
          </a:p>
          <a:p>
            <a:pPr>
              <a:buFont typeface="Lucida Grande" pitchFamily="1" charset="0"/>
              <a:buChar char="➔"/>
              <a:defRPr/>
            </a:pPr>
            <a:r>
              <a:rPr lang="de-DE" b="0" dirty="0"/>
              <a:t>Überleben (Krankenhaus-Entlassung) ca. 15%, d.h.</a:t>
            </a:r>
          </a:p>
          <a:p>
            <a:pPr lvl="1" indent="0">
              <a:defRPr/>
            </a:pPr>
            <a:r>
              <a:rPr lang="de-DE" sz="1600" dirty="0">
                <a:solidFill>
                  <a:schemeClr val="tx1"/>
                </a:solidFill>
              </a:rPr>
              <a:t>~ 40.800 Tote pro Jahr durch Herzstillstand trotz Behandlung durch den Rettungsdienst</a:t>
            </a:r>
            <a:br>
              <a:rPr lang="de-DE" sz="1600" dirty="0">
                <a:solidFill>
                  <a:schemeClr val="tx1"/>
                </a:solidFill>
              </a:rPr>
            </a:br>
            <a:endParaRPr lang="de-DE" sz="1600" dirty="0">
              <a:solidFill>
                <a:schemeClr val="tx1"/>
              </a:solidFill>
            </a:endParaRPr>
          </a:p>
          <a:p>
            <a:pPr>
              <a:buFont typeface="Lucida Grande" pitchFamily="1" charset="0"/>
              <a:buChar char="➔"/>
              <a:defRPr/>
            </a:pPr>
            <a:r>
              <a:rPr lang="de-DE" b="0" dirty="0"/>
              <a:t>Überleben von &gt; 25% möglich, d.h.</a:t>
            </a:r>
          </a:p>
          <a:p>
            <a:pPr lvl="1" indent="0">
              <a:defRPr/>
            </a:pPr>
            <a:r>
              <a:rPr lang="de-DE" sz="1600" dirty="0">
                <a:solidFill>
                  <a:schemeClr val="tx1"/>
                </a:solidFill>
              </a:rPr>
              <a:t>~ 4.800 Menschen pro Jahr könnten gerettet werden – vor allem durch mehr Reanimationsmaßnahmen schon vor Eintreffen des Rettungsdienstes…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5" name="Abgerundetes Rechteck 3">
            <a:extLst>
              <a:ext uri="{FF2B5EF4-FFF2-40B4-BE49-F238E27FC236}">
                <a16:creationId xmlns:a16="http://schemas.microsoft.com/office/drawing/2014/main" id="{B8708EC5-E6B3-142B-2173-AE29E0E117B1}"/>
              </a:ext>
            </a:extLst>
          </p:cNvPr>
          <p:cNvSpPr/>
          <p:nvPr/>
        </p:nvSpPr>
        <p:spPr bwMode="auto">
          <a:xfrm rot="21446302">
            <a:off x="1490349" y="4582692"/>
            <a:ext cx="8075797" cy="847704"/>
          </a:xfrm>
          <a:prstGeom prst="roundRect">
            <a:avLst>
              <a:gd name="adj" fmla="val 7160"/>
            </a:avLst>
          </a:prstGeom>
          <a:solidFill>
            <a:schemeClr val="bg1"/>
          </a:solidFill>
          <a:ln>
            <a:solidFill>
              <a:srgbClr val="002A45"/>
            </a:solidFill>
          </a:ln>
          <a:effectLst/>
        </p:spPr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de-DE" sz="2400" b="1" dirty="0">
                <a:solidFill>
                  <a:srgbClr val="0A9FE0"/>
                </a:solidFill>
                <a:latin typeface="Arial"/>
                <a:ea typeface="ＭＳ Ｐゴシック" pitchFamily="1" charset="-128"/>
                <a:cs typeface="Arial"/>
              </a:rPr>
              <a:t>Zum Vergleich: Verkehrstote pro Jahr in Deutschland</a:t>
            </a:r>
          </a:p>
          <a:p>
            <a:pPr algn="ctr" eaLnBrk="0" hangingPunct="0">
              <a:defRPr/>
            </a:pPr>
            <a:r>
              <a:rPr lang="de-DE" sz="2400" b="1" dirty="0">
                <a:solidFill>
                  <a:srgbClr val="0A9FE0"/>
                </a:solidFill>
                <a:latin typeface="Arial"/>
                <a:ea typeface="ＭＳ Ｐゴシック" pitchFamily="1" charset="-128"/>
                <a:cs typeface="Arial"/>
              </a:rPr>
              <a:t>~ 4.000</a:t>
            </a:r>
            <a:endParaRPr lang="en-GB" sz="2400" b="1" dirty="0">
              <a:solidFill>
                <a:srgbClr val="0A9FE0"/>
              </a:solidFill>
              <a:latin typeface="Arial"/>
              <a:ea typeface="ＭＳ Ｐゴシック" pitchFamily="1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409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D63FE-AB6A-E7E4-298E-6390BE711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Nur 3 Schritte zum Überleben</a:t>
            </a:r>
          </a:p>
        </p:txBody>
      </p:sp>
      <p:sp>
        <p:nvSpPr>
          <p:cNvPr id="4" name="Titel 5">
            <a:extLst>
              <a:ext uri="{FF2B5EF4-FFF2-40B4-BE49-F238E27FC236}">
                <a16:creationId xmlns:a16="http://schemas.microsoft.com/office/drawing/2014/main" id="{97558763-CFBE-4474-A87D-ED174236913E}"/>
              </a:ext>
            </a:extLst>
          </p:cNvPr>
          <p:cNvSpPr txBox="1">
            <a:spLocks/>
          </p:cNvSpPr>
          <p:nvPr/>
        </p:nvSpPr>
        <p:spPr>
          <a:xfrm>
            <a:off x="3111718" y="1854196"/>
            <a:ext cx="5967955" cy="1018578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9pPr>
          </a:lstStyle>
          <a:p>
            <a:pPr algn="ctr"/>
            <a:r>
              <a:rPr lang="de-DE" sz="4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Prüfen.</a:t>
            </a:r>
            <a:br>
              <a:rPr lang="de-DE" sz="4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</a:br>
            <a:r>
              <a:rPr lang="de-DE" dirty="0">
                <a:solidFill>
                  <a:srgbClr val="0BA0E1"/>
                </a:solidFill>
                <a:latin typeface="Arial" charset="0"/>
                <a:ea typeface="ＭＳ Ｐゴシック" pitchFamily="34" charset="-128"/>
              </a:rPr>
              <a:t>Keine oder keine normale Atmung?</a:t>
            </a:r>
            <a:endParaRPr lang="en-GB" sz="4000" dirty="0">
              <a:solidFill>
                <a:srgbClr val="0BA0E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F11CE1AC-F155-80B2-F769-A5B259AFE7A5}"/>
              </a:ext>
            </a:extLst>
          </p:cNvPr>
          <p:cNvSpPr txBox="1">
            <a:spLocks/>
          </p:cNvSpPr>
          <p:nvPr/>
        </p:nvSpPr>
        <p:spPr bwMode="auto">
          <a:xfrm>
            <a:off x="3111718" y="3191693"/>
            <a:ext cx="5967955" cy="1018578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algn="ctr" defTabSz="403225" eaLnBrk="0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de-DE" sz="4000" b="1" dirty="0">
                <a:solidFill>
                  <a:schemeClr val="bg1"/>
                </a:solidFill>
              </a:rPr>
              <a:t>Rufen.</a:t>
            </a:r>
          </a:p>
          <a:p>
            <a:pPr algn="ctr" defTabSz="403225" eaLnBrk="0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de-DE" sz="2000" b="1" dirty="0">
                <a:solidFill>
                  <a:srgbClr val="0BA0E1"/>
                </a:solidFill>
              </a:rPr>
              <a:t>Notruf 112 wählen</a:t>
            </a:r>
            <a:endParaRPr lang="en-GB" sz="2000" b="1" dirty="0">
              <a:solidFill>
                <a:srgbClr val="0BA0E1"/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7583423-08A6-1274-59AD-24C72448144B}"/>
              </a:ext>
            </a:extLst>
          </p:cNvPr>
          <p:cNvSpPr txBox="1">
            <a:spLocks/>
          </p:cNvSpPr>
          <p:nvPr/>
        </p:nvSpPr>
        <p:spPr bwMode="auto">
          <a:xfrm>
            <a:off x="3111717" y="4494777"/>
            <a:ext cx="5967955" cy="1018578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txBody>
          <a:bodyPr lIns="0" tIns="0" rIns="0" bIns="0" anchor="ctr"/>
          <a:lstStyle>
            <a:lvl1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+mj-lt"/>
                <a:ea typeface="+mj-ea"/>
                <a:cs typeface="+mj-cs"/>
              </a:defRPr>
            </a:lvl1pPr>
            <a:lvl2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2pPr>
            <a:lvl3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3pPr>
            <a:lvl4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4pPr>
            <a:lvl5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5pPr>
            <a:lvl6pPr marL="2279103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6pPr>
            <a:lvl7pPr marL="2693485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7pPr>
            <a:lvl8pPr marL="3107870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8pPr>
            <a:lvl9pPr marL="3522250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dirty="0">
                <a:solidFill>
                  <a:schemeClr val="bg1"/>
                </a:solidFill>
              </a:rPr>
              <a:t>Drücken!</a:t>
            </a:r>
          </a:p>
          <a:p>
            <a:pPr>
              <a:defRPr/>
            </a:pPr>
            <a:r>
              <a:rPr lang="de-DE" sz="2000" dirty="0">
                <a:solidFill>
                  <a:srgbClr val="0BA0E1"/>
                </a:solidFill>
              </a:rPr>
              <a:t>Herzmassage schnell und kräftig</a:t>
            </a:r>
            <a:endParaRPr lang="en-GB" sz="2000" dirty="0">
              <a:solidFill>
                <a:srgbClr val="0BA0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2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3F6102-4C57-23C6-7D3B-994E2BA48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Prüfen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06B6AC31-EA4D-F30C-CD54-8E5D7054708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22831" y="1747046"/>
            <a:ext cx="5026662" cy="4035425"/>
          </a:xfrm>
        </p:spPr>
        <p:txBody>
          <a:bodyPr/>
          <a:lstStyle/>
          <a:p>
            <a:r>
              <a:rPr lang="de-DE" sz="2000" dirty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  <a:t>Keine Reaktion?</a:t>
            </a:r>
          </a:p>
          <a:p>
            <a:pPr marL="357188" lvl="1" indent="0"/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Ansprechen </a:t>
            </a:r>
          </a:p>
          <a:p>
            <a:pPr marL="357188" lvl="1" indent="0"/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Schulter schütteln</a:t>
            </a:r>
            <a:b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de-DE" sz="16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357188" lvl="1" indent="0"/>
            <a:endParaRPr lang="de-DE" sz="16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  <a:t> Keine oder keine normale Atmung?</a:t>
            </a:r>
          </a:p>
          <a:p>
            <a:pPr marL="357188" lvl="1" indent="0"/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Freimachen der Atemwege</a:t>
            </a:r>
          </a:p>
          <a:p>
            <a:pPr marL="357188" lvl="1" indent="0">
              <a:buFont typeface="Wingdings" pitchFamily="2" charset="2"/>
              <a:buChar char="à"/>
            </a:pPr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  <a:sym typeface="Wingdings" pitchFamily="2" charset="2"/>
              </a:rPr>
              <a:t> Kopf überstrecken</a:t>
            </a:r>
          </a:p>
          <a:p>
            <a:pPr marL="357188" lvl="1" indent="0">
              <a:buFont typeface="Wingdings" pitchFamily="2" charset="2"/>
              <a:buChar char="à"/>
            </a:pPr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  <a:sym typeface="Wingdings" pitchFamily="2" charset="2"/>
              </a:rPr>
              <a:t> Kinn vorziehen</a:t>
            </a:r>
            <a:endParaRPr lang="de-DE" sz="16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5" name="Picture 9" descr="Illu_01">
            <a:extLst>
              <a:ext uri="{FF2B5EF4-FFF2-40B4-BE49-F238E27FC236}">
                <a16:creationId xmlns:a16="http://schemas.microsoft.com/office/drawing/2014/main" id="{6CCB1B1C-FD48-7BFE-E0B1-FC5784193A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53413"/>
          <a:stretch>
            <a:fillRect/>
          </a:stretch>
        </p:blipFill>
        <p:spPr bwMode="auto">
          <a:xfrm>
            <a:off x="1261954" y="1829599"/>
            <a:ext cx="1560512" cy="3100387"/>
          </a:xfrm>
          <a:prstGeom prst="rect">
            <a:avLst/>
          </a:prstGeom>
          <a:noFill/>
        </p:spPr>
      </p:pic>
      <p:pic>
        <p:nvPicPr>
          <p:cNvPr id="6" name="Picture 10" descr="Illu_04">
            <a:extLst>
              <a:ext uri="{FF2B5EF4-FFF2-40B4-BE49-F238E27FC236}">
                <a16:creationId xmlns:a16="http://schemas.microsoft.com/office/drawing/2014/main" id="{0231A02C-A1B2-711B-0D6C-C689CF710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52779" t="15678" b="9880"/>
          <a:stretch>
            <a:fillRect/>
          </a:stretch>
        </p:blipFill>
        <p:spPr bwMode="auto">
          <a:xfrm>
            <a:off x="3090754" y="3031333"/>
            <a:ext cx="1854200" cy="2751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2772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8AF79C-9E4E-CD23-47F4-3E9B512B5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Rufen.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AE6AD37C-A68E-BC85-7FAD-3861CD857CD8}"/>
              </a:ext>
            </a:extLst>
          </p:cNvPr>
          <p:cNvSpPr txBox="1">
            <a:spLocks/>
          </p:cNvSpPr>
          <p:nvPr/>
        </p:nvSpPr>
        <p:spPr bwMode="auto">
          <a:xfrm>
            <a:off x="241160" y="2044747"/>
            <a:ext cx="8229600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>
            <a:lvl1pPr marL="266700" indent="-2667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9FE0"/>
              </a:buClr>
              <a:buFont typeface="Lucida Grande" charset="0"/>
              <a:buChar char="➔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190500" algn="l" defTabSz="457200" rtl="0" eaLnBrk="0" fontAlgn="base" hangingPunct="0">
              <a:lnSpc>
                <a:spcPts val="180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Arial" panose="020B0604020202020204" pitchFamily="34" charset="0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717550" indent="-266700" algn="l" defTabSz="457200" rtl="0" eaLnBrk="0" fontAlgn="base" hangingPunct="0">
              <a:lnSpc>
                <a:spcPts val="165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200" b="1" kern="1200">
                <a:solidFill>
                  <a:srgbClr val="0A9FE0"/>
                </a:solidFill>
                <a:latin typeface="+mn-lt"/>
                <a:ea typeface="+mn-ea"/>
                <a:cs typeface="+mn-cs"/>
              </a:defRPr>
            </a:lvl3pPr>
            <a:lvl4pPr marL="266700" indent="1104900" algn="l" defTabSz="457200" rtl="0" eaLnBrk="0" fontAlgn="base" hangingPunct="0">
              <a:lnSpc>
                <a:spcPts val="1350"/>
              </a:lnSpc>
              <a:spcBef>
                <a:spcPts val="600"/>
              </a:spcBef>
              <a:spcAft>
                <a:spcPct val="0"/>
              </a:spcAft>
              <a:defRPr sz="1100" i="1" kern="1200">
                <a:solidFill>
                  <a:srgbClr val="BFBFBF"/>
                </a:solidFill>
                <a:latin typeface="+mn-lt"/>
                <a:ea typeface="+mn-ea"/>
                <a:cs typeface="+mn-cs"/>
              </a:defRPr>
            </a:lvl4pPr>
            <a:lvl5pPr marL="895350" indent="-177800" algn="l" defTabSz="457200" rtl="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  <a:t> Rufen Sie um Hilfe</a:t>
            </a:r>
          </a:p>
          <a:p>
            <a:pPr marL="357188" lvl="1" indent="0"/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Weitere Personen aufmerksam machen</a:t>
            </a:r>
          </a:p>
          <a:p>
            <a:pPr marL="357188" lvl="1" indent="0"/>
            <a:b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de-DE" sz="16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  <a:t> Sorgen Sie für einen Notruf</a:t>
            </a:r>
          </a:p>
          <a:p>
            <a:pPr marL="357188" lvl="1" indent="0"/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Europaweite Notrufnummer</a:t>
            </a:r>
            <a:b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de-DE" sz="16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357188" lvl="1" indent="0"/>
            <a:endParaRPr lang="de-DE" sz="16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357188" lvl="1" indent="0"/>
            <a:r>
              <a:rPr lang="de-DE" sz="1600" b="1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			</a:t>
            </a:r>
            <a:r>
              <a:rPr lang="de-DE" sz="6600" b="1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112</a:t>
            </a:r>
            <a:endParaRPr lang="de-DE" sz="1600" b="1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5" name="Picture 8" descr="Illu_05">
            <a:extLst>
              <a:ext uri="{FF2B5EF4-FFF2-40B4-BE49-F238E27FC236}">
                <a16:creationId xmlns:a16="http://schemas.microsoft.com/office/drawing/2014/main" id="{246180F4-E25B-51AD-4E79-D064887AD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40187" b="8763"/>
          <a:stretch>
            <a:fillRect/>
          </a:stretch>
        </p:blipFill>
        <p:spPr bwMode="auto">
          <a:xfrm>
            <a:off x="5373949" y="1806512"/>
            <a:ext cx="2393950" cy="36242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6223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067D5-1719-4DEC-0531-9DB00E471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Drücken.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9A5CE152-CA7D-CFF9-9145-FD8F52DAF469}"/>
              </a:ext>
            </a:extLst>
          </p:cNvPr>
          <p:cNvSpPr txBox="1">
            <a:spLocks/>
          </p:cNvSpPr>
          <p:nvPr/>
        </p:nvSpPr>
        <p:spPr bwMode="auto">
          <a:xfrm>
            <a:off x="6802734" y="1793361"/>
            <a:ext cx="5046759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>
            <a:lvl1pPr marL="266700" indent="-2667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9FE0"/>
              </a:buClr>
              <a:buFont typeface="Lucida Grande" charset="0"/>
              <a:buChar char="➔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190500" algn="l" defTabSz="457200" rtl="0" eaLnBrk="0" fontAlgn="base" hangingPunct="0">
              <a:lnSpc>
                <a:spcPts val="180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Arial" panose="020B0604020202020204" pitchFamily="34" charset="0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717550" indent="-266700" algn="l" defTabSz="457200" rtl="0" eaLnBrk="0" fontAlgn="base" hangingPunct="0">
              <a:lnSpc>
                <a:spcPts val="165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200" b="1" kern="1200">
                <a:solidFill>
                  <a:srgbClr val="0A9FE0"/>
                </a:solidFill>
                <a:latin typeface="+mn-lt"/>
                <a:ea typeface="+mn-ea"/>
                <a:cs typeface="+mn-cs"/>
              </a:defRPr>
            </a:lvl3pPr>
            <a:lvl4pPr marL="266700" indent="1104900" algn="l" defTabSz="457200" rtl="0" eaLnBrk="0" fontAlgn="base" hangingPunct="0">
              <a:lnSpc>
                <a:spcPts val="1350"/>
              </a:lnSpc>
              <a:spcBef>
                <a:spcPts val="600"/>
              </a:spcBef>
              <a:spcAft>
                <a:spcPct val="0"/>
              </a:spcAft>
              <a:defRPr sz="1100" i="1" kern="1200">
                <a:solidFill>
                  <a:srgbClr val="BFBFBF"/>
                </a:solidFill>
                <a:latin typeface="+mn-lt"/>
                <a:ea typeface="+mn-ea"/>
                <a:cs typeface="+mn-cs"/>
              </a:defRPr>
            </a:lvl4pPr>
            <a:lvl5pPr marL="895350" indent="-177800" algn="l" defTabSz="457200" rtl="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Lucida Grande" pitchFamily="1" charset="0"/>
              <a:buChar char="➔"/>
              <a:defRPr/>
            </a:pPr>
            <a:r>
              <a:rPr lang="de-DE" dirty="0"/>
              <a:t> Mitte des Brustkorbes aufsuchen</a:t>
            </a:r>
          </a:p>
          <a:p>
            <a:pPr marL="357188" lvl="1" indent="0">
              <a:defRPr/>
            </a:pPr>
            <a:r>
              <a:rPr lang="de-DE" sz="1600" dirty="0">
                <a:solidFill>
                  <a:schemeClr val="tx1"/>
                </a:solidFill>
              </a:rPr>
              <a:t>Ungefähr zwischen den Brustwarzen</a:t>
            </a:r>
            <a:br>
              <a:rPr lang="de-DE" sz="1600" dirty="0">
                <a:solidFill>
                  <a:schemeClr val="tx1"/>
                </a:solidFill>
              </a:rPr>
            </a:br>
            <a:endParaRPr lang="de-DE" sz="1600" dirty="0">
              <a:solidFill>
                <a:schemeClr val="tx1"/>
              </a:solidFill>
            </a:endParaRPr>
          </a:p>
          <a:p>
            <a:pPr marL="357188" lvl="1" indent="0">
              <a:defRPr/>
            </a:pPr>
            <a:endParaRPr lang="de-DE" sz="1600" dirty="0">
              <a:solidFill>
                <a:schemeClr val="tx1"/>
              </a:solidFill>
            </a:endParaRPr>
          </a:p>
          <a:p>
            <a:pPr>
              <a:buFont typeface="Lucida Grande" pitchFamily="1" charset="0"/>
              <a:buChar char="➔"/>
              <a:defRPr/>
            </a:pPr>
            <a:r>
              <a:rPr lang="de-DE" dirty="0"/>
              <a:t> Handballen einer Hand aufsetzen</a:t>
            </a:r>
          </a:p>
          <a:p>
            <a:pPr marL="357188" lvl="1" indent="0">
              <a:defRPr/>
            </a:pPr>
            <a:r>
              <a:rPr lang="de-DE" sz="1600" dirty="0">
                <a:solidFill>
                  <a:schemeClr val="tx1"/>
                </a:solidFill>
              </a:rPr>
              <a:t>Andere Hand auflegen, Finger verschränken</a:t>
            </a:r>
          </a:p>
          <a:p>
            <a:pPr marL="357188" indent="0">
              <a:buFont typeface="Lucida Grande" charset="0"/>
              <a:buNone/>
              <a:defRPr/>
            </a:pPr>
            <a:endParaRPr lang="de-DE" dirty="0"/>
          </a:p>
        </p:txBody>
      </p:sp>
      <p:pic>
        <p:nvPicPr>
          <p:cNvPr id="5" name="Picture 9" descr="Illu_07">
            <a:extLst>
              <a:ext uri="{FF2B5EF4-FFF2-40B4-BE49-F238E27FC236}">
                <a16:creationId xmlns:a16="http://schemas.microsoft.com/office/drawing/2014/main" id="{D5297988-8CD0-5352-38A9-75FE7D3D1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954" y="1793361"/>
            <a:ext cx="2038350" cy="1762125"/>
          </a:xfrm>
          <a:prstGeom prst="rect">
            <a:avLst/>
          </a:prstGeom>
          <a:noFill/>
        </p:spPr>
      </p:pic>
      <p:pic>
        <p:nvPicPr>
          <p:cNvPr id="6" name="Picture 10" descr="Illu_07b">
            <a:extLst>
              <a:ext uri="{FF2B5EF4-FFF2-40B4-BE49-F238E27FC236}">
                <a16:creationId xmlns:a16="http://schemas.microsoft.com/office/drawing/2014/main" id="{399B2A22-86EC-ED79-3A30-1B827D806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1917" y="3799961"/>
            <a:ext cx="2120900" cy="1762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2463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067D5-1719-4DEC-0531-9DB00E471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Drücken. (Körperhaltung)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9A5CE152-CA7D-CFF9-9145-FD8F52DAF469}"/>
              </a:ext>
            </a:extLst>
          </p:cNvPr>
          <p:cNvSpPr txBox="1">
            <a:spLocks/>
          </p:cNvSpPr>
          <p:nvPr/>
        </p:nvSpPr>
        <p:spPr bwMode="auto">
          <a:xfrm>
            <a:off x="6802734" y="1793361"/>
            <a:ext cx="5046759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>
            <a:lvl1pPr marL="266700" indent="-2667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9FE0"/>
              </a:buClr>
              <a:buFont typeface="Lucida Grande" charset="0"/>
              <a:buChar char="➔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190500" algn="l" defTabSz="457200" rtl="0" eaLnBrk="0" fontAlgn="base" hangingPunct="0">
              <a:lnSpc>
                <a:spcPts val="180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Arial" panose="020B0604020202020204" pitchFamily="34" charset="0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717550" indent="-266700" algn="l" defTabSz="457200" rtl="0" eaLnBrk="0" fontAlgn="base" hangingPunct="0">
              <a:lnSpc>
                <a:spcPts val="165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200" b="1" kern="1200">
                <a:solidFill>
                  <a:srgbClr val="0A9FE0"/>
                </a:solidFill>
                <a:latin typeface="+mn-lt"/>
                <a:ea typeface="+mn-ea"/>
                <a:cs typeface="+mn-cs"/>
              </a:defRPr>
            </a:lvl3pPr>
            <a:lvl4pPr marL="266700" indent="1104900" algn="l" defTabSz="457200" rtl="0" eaLnBrk="0" fontAlgn="base" hangingPunct="0">
              <a:lnSpc>
                <a:spcPts val="1350"/>
              </a:lnSpc>
              <a:spcBef>
                <a:spcPts val="600"/>
              </a:spcBef>
              <a:spcAft>
                <a:spcPct val="0"/>
              </a:spcAft>
              <a:defRPr sz="1100" i="1" kern="1200">
                <a:solidFill>
                  <a:srgbClr val="BFBFBF"/>
                </a:solidFill>
                <a:latin typeface="+mn-lt"/>
                <a:ea typeface="+mn-ea"/>
                <a:cs typeface="+mn-cs"/>
              </a:defRPr>
            </a:lvl4pPr>
            <a:lvl5pPr marL="895350" indent="-177800" algn="l" defTabSz="457200" rtl="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Lucida Grande" pitchFamily="1" charset="0"/>
              <a:buChar char="➔"/>
              <a:defRPr/>
            </a:pPr>
            <a:r>
              <a:rPr lang="de-DE" dirty="0"/>
              <a:t> Körperhaltung beachten</a:t>
            </a:r>
          </a:p>
          <a:p>
            <a:pPr marL="357188" lvl="1" indent="0">
              <a:defRPr/>
            </a:pPr>
            <a:r>
              <a:rPr lang="de-DE" sz="1600" dirty="0">
                <a:solidFill>
                  <a:schemeClr val="tx1"/>
                </a:solidFill>
              </a:rPr>
              <a:t>Arme durchdrücken</a:t>
            </a:r>
          </a:p>
          <a:p>
            <a:pPr marL="357188" lvl="1" indent="0">
              <a:defRPr/>
            </a:pPr>
            <a:r>
              <a:rPr lang="de-DE" sz="1600" dirty="0">
                <a:solidFill>
                  <a:schemeClr val="tx1"/>
                </a:solidFill>
              </a:rPr>
              <a:t>Schultern über Druckpunkt</a:t>
            </a:r>
          </a:p>
        </p:txBody>
      </p:sp>
      <p:pic>
        <p:nvPicPr>
          <p:cNvPr id="3" name="Picture 11" descr="Illu_06">
            <a:extLst>
              <a:ext uri="{FF2B5EF4-FFF2-40B4-BE49-F238E27FC236}">
                <a16:creationId xmlns:a16="http://schemas.microsoft.com/office/drawing/2014/main" id="{AEFA32C0-9740-479F-CA8A-5F43805CF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3567" y="2054504"/>
            <a:ext cx="3844925" cy="35131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5205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858AE806-5B76-EA1A-0024-B28974B7B660}"/>
              </a:ext>
            </a:extLst>
          </p:cNvPr>
          <p:cNvSpPr txBox="1">
            <a:spLocks/>
          </p:cNvSpPr>
          <p:nvPr/>
        </p:nvSpPr>
        <p:spPr bwMode="auto">
          <a:xfrm>
            <a:off x="6792686" y="1725559"/>
            <a:ext cx="5056807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108000" rIns="91440" bIns="108000" numCol="1" anchor="t" anchorCtr="0" compatLnSpc="1">
            <a:prstTxWarp prst="textNoShape">
              <a:avLst/>
            </a:prstTxWarp>
          </a:bodyPr>
          <a:lstStyle>
            <a:lvl1pPr marL="266700" indent="-2667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9FE0"/>
              </a:buClr>
              <a:buFont typeface="Lucida Grande" charset="0"/>
              <a:buChar char="➔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190500" algn="l" defTabSz="457200" rtl="0" eaLnBrk="0" fontAlgn="base" hangingPunct="0">
              <a:lnSpc>
                <a:spcPts val="180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Arial" panose="020B0604020202020204" pitchFamily="34" charset="0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717550" indent="-266700" algn="l" defTabSz="457200" rtl="0" eaLnBrk="0" fontAlgn="base" hangingPunct="0">
              <a:lnSpc>
                <a:spcPts val="165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200" b="1" kern="1200">
                <a:solidFill>
                  <a:srgbClr val="0A9FE0"/>
                </a:solidFill>
                <a:latin typeface="+mn-lt"/>
                <a:ea typeface="+mn-ea"/>
                <a:cs typeface="+mn-cs"/>
              </a:defRPr>
            </a:lvl3pPr>
            <a:lvl4pPr marL="266700" indent="1104900" algn="l" defTabSz="457200" rtl="0" eaLnBrk="0" fontAlgn="base" hangingPunct="0">
              <a:lnSpc>
                <a:spcPts val="1350"/>
              </a:lnSpc>
              <a:spcBef>
                <a:spcPts val="600"/>
              </a:spcBef>
              <a:spcAft>
                <a:spcPct val="0"/>
              </a:spcAft>
              <a:defRPr sz="1100" i="1" kern="1200">
                <a:solidFill>
                  <a:srgbClr val="BFBFBF"/>
                </a:solidFill>
                <a:latin typeface="+mn-lt"/>
                <a:ea typeface="+mn-ea"/>
                <a:cs typeface="+mn-cs"/>
              </a:defRPr>
            </a:lvl4pPr>
            <a:lvl5pPr marL="895350" indent="-177800" algn="l" defTabSz="457200" rtl="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  <a:t> Schnell und kräftig</a:t>
            </a:r>
            <a:b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de-DE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  <a:t> Drucktiefe </a:t>
            </a:r>
          </a:p>
          <a:p>
            <a:pPr lvl="1" indent="0"/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mindestens 5 cm (bis 6 cm)</a:t>
            </a:r>
            <a:b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de-DE" sz="16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  <a:t> Druckfrequenz</a:t>
            </a:r>
          </a:p>
          <a:p>
            <a:pPr lvl="1" indent="0"/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mindestens 100/min (bis 120/min)</a:t>
            </a:r>
            <a:b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de-DE" sz="1600" dirty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  <a:t> Entlastung vollständig</a:t>
            </a:r>
          </a:p>
          <a:p>
            <a:pPr lvl="1" indent="0"/>
            <a:r>
              <a:rPr lang="de-DE" sz="1600" dirty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nach jeder Kompression</a:t>
            </a:r>
          </a:p>
          <a:p>
            <a:endParaRPr lang="de-DE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de-DE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5" name="Picture 8" descr="Illu_03">
            <a:extLst>
              <a:ext uri="{FF2B5EF4-FFF2-40B4-BE49-F238E27FC236}">
                <a16:creationId xmlns:a16="http://schemas.microsoft.com/office/drawing/2014/main" id="{F366C512-BE3E-C70A-D204-7FB11F44E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36324"/>
          <a:stretch>
            <a:fillRect/>
          </a:stretch>
        </p:blipFill>
        <p:spPr bwMode="auto">
          <a:xfrm>
            <a:off x="1330938" y="1857321"/>
            <a:ext cx="2490787" cy="3903663"/>
          </a:xfrm>
          <a:prstGeom prst="rect">
            <a:avLst/>
          </a:pr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234478C-2FE0-68ED-E0D0-10041C2B4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Drücken! Drücken! Drücken!</a:t>
            </a:r>
          </a:p>
        </p:txBody>
      </p:sp>
    </p:spTree>
    <p:extLst>
      <p:ext uri="{BB962C8B-B14F-4D97-AF65-F5344CB8AC3E}">
        <p14:creationId xmlns:p14="http://schemas.microsoft.com/office/powerpoint/2010/main" val="1019878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E332BF-1C81-88B5-197F-D19B2333E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Herzmassage: Die wichtigste Maßnahme…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73A209C7-FA6C-D496-1EFA-4C2EF4D2C77A}"/>
              </a:ext>
            </a:extLst>
          </p:cNvPr>
          <p:cNvSpPr txBox="1">
            <a:spLocks/>
          </p:cNvSpPr>
          <p:nvPr/>
        </p:nvSpPr>
        <p:spPr bwMode="auto">
          <a:xfrm>
            <a:off x="6827308" y="1996606"/>
            <a:ext cx="3663171" cy="1259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 eaLnBrk="0" hangingPunct="0">
              <a:lnSpc>
                <a:spcPct val="150000"/>
              </a:lnSpc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dirty="0"/>
              <a:t>Führen auch Sie ab jetzt durch!</a:t>
            </a:r>
          </a:p>
          <a:p>
            <a:pPr marL="266700" indent="-266700" eaLnBrk="0" hangingPunct="0">
              <a:lnSpc>
                <a:spcPct val="150000"/>
              </a:lnSpc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dirty="0"/>
              <a:t>schnell (&gt; 100/min.)</a:t>
            </a:r>
          </a:p>
          <a:p>
            <a:pPr marL="266700" indent="-266700" eaLnBrk="0" hangingPunct="0">
              <a:lnSpc>
                <a:spcPct val="150000"/>
              </a:lnSpc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dirty="0"/>
              <a:t>kräftig (&gt; 5 cm)</a:t>
            </a:r>
          </a:p>
          <a:p>
            <a:pPr marL="266700" lvl="3" algn="r" eaLnBrk="0" hangingPunct="0">
              <a:lnSpc>
                <a:spcPts val="1350"/>
              </a:lnSpc>
              <a:spcBef>
                <a:spcPts val="600"/>
              </a:spcBef>
            </a:pPr>
            <a:br>
              <a:rPr lang="de-DE" sz="1100" i="1" dirty="0">
                <a:solidFill>
                  <a:srgbClr val="BFBFBF"/>
                </a:solidFill>
              </a:rPr>
            </a:br>
            <a:br>
              <a:rPr lang="de-DE" sz="1100" i="1" dirty="0">
                <a:solidFill>
                  <a:srgbClr val="BFBFBF"/>
                </a:solidFill>
              </a:rPr>
            </a:br>
            <a:br>
              <a:rPr lang="de-DE" sz="1100" i="1" dirty="0">
                <a:solidFill>
                  <a:srgbClr val="BFBFBF"/>
                </a:solidFill>
              </a:rPr>
            </a:br>
            <a:br>
              <a:rPr lang="de-DE" sz="1100" i="1" dirty="0">
                <a:solidFill>
                  <a:srgbClr val="BFBFBF"/>
                </a:solidFill>
              </a:rPr>
            </a:br>
            <a:endParaRPr lang="de-DE" sz="1100" i="1" dirty="0">
              <a:solidFill>
                <a:srgbClr val="BFBFBF"/>
              </a:solidFill>
            </a:endParaRPr>
          </a:p>
        </p:txBody>
      </p:sp>
      <p:pic>
        <p:nvPicPr>
          <p:cNvPr id="5" name="Picture 8" descr="Illu_06">
            <a:extLst>
              <a:ext uri="{FF2B5EF4-FFF2-40B4-BE49-F238E27FC236}">
                <a16:creationId xmlns:a16="http://schemas.microsoft.com/office/drawing/2014/main" id="{DDFB77C7-58EE-CBC7-00C8-0247D888F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1595" y="1996606"/>
            <a:ext cx="3463925" cy="3165475"/>
          </a:xfrm>
          <a:prstGeom prst="rect">
            <a:avLst/>
          </a:prstGeom>
          <a:noFill/>
        </p:spPr>
      </p:pic>
      <p:sp>
        <p:nvSpPr>
          <p:cNvPr id="6" name="Abgerundetes Rechteck 4">
            <a:extLst>
              <a:ext uri="{FF2B5EF4-FFF2-40B4-BE49-F238E27FC236}">
                <a16:creationId xmlns:a16="http://schemas.microsoft.com/office/drawing/2014/main" id="{15791679-B7A8-1488-DCF6-72E6B3CCECD6}"/>
              </a:ext>
            </a:extLst>
          </p:cNvPr>
          <p:cNvSpPr/>
          <p:nvPr/>
        </p:nvSpPr>
        <p:spPr bwMode="auto">
          <a:xfrm rot="20935001">
            <a:off x="6663593" y="3804160"/>
            <a:ext cx="3990600" cy="901726"/>
          </a:xfrm>
          <a:prstGeom prst="roundRect">
            <a:avLst>
              <a:gd name="adj" fmla="val 7160"/>
            </a:avLst>
          </a:prstGeom>
          <a:solidFill>
            <a:schemeClr val="bg1"/>
          </a:solidFill>
          <a:ln>
            <a:solidFill>
              <a:srgbClr val="002A45"/>
            </a:solidFill>
          </a:ln>
          <a:effectLst/>
        </p:spPr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de-DE" sz="2400" b="1" dirty="0">
                <a:solidFill>
                  <a:srgbClr val="0A9FE0"/>
                </a:solidFill>
                <a:latin typeface="Arial"/>
                <a:ea typeface="ＭＳ Ｐゴシック" pitchFamily="1" charset="-128"/>
                <a:cs typeface="Arial"/>
              </a:rPr>
              <a:t>Das sollte jeder können – wie lesen und schreiben</a:t>
            </a:r>
            <a:endParaRPr lang="en-GB" sz="2400" b="1" dirty="0">
              <a:solidFill>
                <a:srgbClr val="0A9FE0"/>
              </a:solidFill>
              <a:latin typeface="Arial"/>
              <a:ea typeface="ＭＳ Ｐゴシック" pitchFamily="1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4706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D63FE-AB6A-E7E4-298E-6390BE711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Nur 3 Schritte zum Überleben</a:t>
            </a:r>
          </a:p>
        </p:txBody>
      </p:sp>
      <p:sp>
        <p:nvSpPr>
          <p:cNvPr id="4" name="Titel 5">
            <a:extLst>
              <a:ext uri="{FF2B5EF4-FFF2-40B4-BE49-F238E27FC236}">
                <a16:creationId xmlns:a16="http://schemas.microsoft.com/office/drawing/2014/main" id="{97558763-CFBE-4474-A87D-ED174236913E}"/>
              </a:ext>
            </a:extLst>
          </p:cNvPr>
          <p:cNvSpPr txBox="1">
            <a:spLocks/>
          </p:cNvSpPr>
          <p:nvPr/>
        </p:nvSpPr>
        <p:spPr>
          <a:xfrm>
            <a:off x="3111718" y="1854196"/>
            <a:ext cx="5967955" cy="1018578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9pPr>
          </a:lstStyle>
          <a:p>
            <a:pPr algn="ctr"/>
            <a:r>
              <a:rPr lang="de-DE" sz="4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Prüfen.</a:t>
            </a:r>
            <a:br>
              <a:rPr lang="de-DE" sz="4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</a:br>
            <a:r>
              <a:rPr lang="de-DE" dirty="0">
                <a:solidFill>
                  <a:srgbClr val="0BA0E1"/>
                </a:solidFill>
                <a:latin typeface="Arial" charset="0"/>
                <a:ea typeface="ＭＳ Ｐゴシック" pitchFamily="34" charset="-128"/>
              </a:rPr>
              <a:t>Keine oder keine normale Atmung?</a:t>
            </a:r>
            <a:endParaRPr lang="en-GB" sz="4000" dirty="0">
              <a:solidFill>
                <a:srgbClr val="0BA0E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F11CE1AC-F155-80B2-F769-A5B259AFE7A5}"/>
              </a:ext>
            </a:extLst>
          </p:cNvPr>
          <p:cNvSpPr txBox="1">
            <a:spLocks/>
          </p:cNvSpPr>
          <p:nvPr/>
        </p:nvSpPr>
        <p:spPr bwMode="auto">
          <a:xfrm>
            <a:off x="3111718" y="3191693"/>
            <a:ext cx="5967955" cy="1018578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algn="ctr" defTabSz="403225" eaLnBrk="0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de-DE" sz="4000" b="1" dirty="0">
                <a:solidFill>
                  <a:schemeClr val="bg1"/>
                </a:solidFill>
              </a:rPr>
              <a:t>Rufen.</a:t>
            </a:r>
          </a:p>
          <a:p>
            <a:pPr algn="ctr" defTabSz="403225" eaLnBrk="0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de-DE" sz="2000" b="1" dirty="0">
                <a:solidFill>
                  <a:srgbClr val="0BA0E1"/>
                </a:solidFill>
              </a:rPr>
              <a:t>Notruf 112 wählen</a:t>
            </a:r>
            <a:endParaRPr lang="en-GB" sz="2000" b="1" dirty="0">
              <a:solidFill>
                <a:srgbClr val="0BA0E1"/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7583423-08A6-1274-59AD-24C72448144B}"/>
              </a:ext>
            </a:extLst>
          </p:cNvPr>
          <p:cNvSpPr txBox="1">
            <a:spLocks/>
          </p:cNvSpPr>
          <p:nvPr/>
        </p:nvSpPr>
        <p:spPr bwMode="auto">
          <a:xfrm>
            <a:off x="3111717" y="4494777"/>
            <a:ext cx="5967955" cy="1018578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txBody>
          <a:bodyPr lIns="0" tIns="0" rIns="0" bIns="0" anchor="ctr"/>
          <a:lstStyle>
            <a:lvl1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+mj-lt"/>
                <a:ea typeface="+mj-ea"/>
                <a:cs typeface="+mj-cs"/>
              </a:defRPr>
            </a:lvl1pPr>
            <a:lvl2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2pPr>
            <a:lvl3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3pPr>
            <a:lvl4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4pPr>
            <a:lvl5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5pPr>
            <a:lvl6pPr marL="2279103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6pPr>
            <a:lvl7pPr marL="2693485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7pPr>
            <a:lvl8pPr marL="3107870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8pPr>
            <a:lvl9pPr marL="3522250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dirty="0">
                <a:solidFill>
                  <a:schemeClr val="bg1"/>
                </a:solidFill>
              </a:rPr>
              <a:t>Drücken!</a:t>
            </a:r>
          </a:p>
          <a:p>
            <a:pPr>
              <a:defRPr/>
            </a:pPr>
            <a:r>
              <a:rPr lang="de-DE" sz="2000" dirty="0">
                <a:solidFill>
                  <a:srgbClr val="0BA0E1"/>
                </a:solidFill>
              </a:rPr>
              <a:t>Herzmassage schnell und kräftig</a:t>
            </a:r>
            <a:endParaRPr lang="en-GB" sz="2000" dirty="0">
              <a:solidFill>
                <a:srgbClr val="0BA0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1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451A025-DAA5-B456-3494-A9419DCD2063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3A32159-0EF4-8723-9314-B86474366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 3 Schritten schon…</a:t>
            </a:r>
          </a:p>
        </p:txBody>
      </p:sp>
      <p:pic>
        <p:nvPicPr>
          <p:cNvPr id="4" name="Picture 2" descr="http://upload.wikimedia.org/wikipedia/commons/thumb/e/e5/Schiller_edit1.jpg/1024px-Schiller_edit1.jpg?uselang=de">
            <a:extLst>
              <a:ext uri="{FF2B5EF4-FFF2-40B4-BE49-F238E27FC236}">
                <a16:creationId xmlns:a16="http://schemas.microsoft.com/office/drawing/2014/main" id="{673C9440-0904-20FD-801B-3BA94D4B3B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-15" b="-15"/>
          <a:stretch/>
        </p:blipFill>
        <p:spPr bwMode="auto">
          <a:xfrm>
            <a:off x="9437774" y="1661509"/>
            <a:ext cx="2754225" cy="392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2B2B0034-C339-C630-F2C3-3CB3E9D80FE7}"/>
              </a:ext>
            </a:extLst>
          </p:cNvPr>
          <p:cNvSpPr txBox="1">
            <a:spLocks/>
          </p:cNvSpPr>
          <p:nvPr/>
        </p:nvSpPr>
        <p:spPr bwMode="auto">
          <a:xfrm>
            <a:off x="216302" y="1965243"/>
            <a:ext cx="6964362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2000" b="1" dirty="0"/>
              <a:t>…können Sie wiederbeleben.</a:t>
            </a:r>
          </a:p>
          <a:p>
            <a:pPr marL="266700" lvl="3" algn="r" eaLnBrk="0" hangingPunct="0">
              <a:lnSpc>
                <a:spcPts val="1350"/>
              </a:lnSpc>
              <a:spcBef>
                <a:spcPts val="600"/>
              </a:spcBef>
            </a:pPr>
            <a:br>
              <a:rPr lang="de-DE" sz="1100" i="1" dirty="0">
                <a:solidFill>
                  <a:srgbClr val="BFBFBF"/>
                </a:solidFill>
              </a:rPr>
            </a:br>
            <a:br>
              <a:rPr lang="de-DE" sz="1100" i="1" dirty="0">
                <a:solidFill>
                  <a:srgbClr val="BFBFBF"/>
                </a:solidFill>
              </a:rPr>
            </a:br>
            <a:br>
              <a:rPr lang="de-DE" sz="1100" i="1" dirty="0">
                <a:solidFill>
                  <a:srgbClr val="BFBFBF"/>
                </a:solidFill>
              </a:rPr>
            </a:br>
            <a:br>
              <a:rPr lang="de-DE" sz="1100" i="1" dirty="0">
                <a:solidFill>
                  <a:srgbClr val="BFBFBF"/>
                </a:solidFill>
              </a:rPr>
            </a:br>
            <a:endParaRPr lang="de-DE" sz="1100" i="1" dirty="0">
              <a:solidFill>
                <a:srgbClr val="BFBFBF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4BDCDEF-9EB1-76F2-04EB-F6F14E8E7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8554" y="3708198"/>
            <a:ext cx="5206703" cy="1488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eaLnBrk="0" hangingPunct="0">
              <a:spcBef>
                <a:spcPts val="1400"/>
              </a:spcBef>
              <a:buClr>
                <a:srgbClr val="A8B6BC"/>
              </a:buClr>
            </a:pPr>
            <a:r>
              <a:rPr lang="de-DE" sz="3200" i="1" dirty="0">
                <a:solidFill>
                  <a:srgbClr val="595959"/>
                </a:solidFill>
              </a:rPr>
              <a:t>„Einfachheit ist das Resultat der Reife.“</a:t>
            </a:r>
          </a:p>
          <a:p>
            <a:pPr marL="0" lvl="1" algn="r" eaLnBrk="0" hangingPunct="0">
              <a:lnSpc>
                <a:spcPts val="1800"/>
              </a:lnSpc>
              <a:spcBef>
                <a:spcPts val="1400"/>
              </a:spcBef>
              <a:buClr>
                <a:srgbClr val="A8B6BC"/>
              </a:buClr>
            </a:pPr>
            <a:r>
              <a:rPr lang="de-DE" sz="2000" dirty="0">
                <a:solidFill>
                  <a:srgbClr val="595959"/>
                </a:solidFill>
              </a:rPr>
              <a:t>					</a:t>
            </a:r>
            <a:r>
              <a:rPr lang="de-DE" sz="1600" dirty="0">
                <a:solidFill>
                  <a:srgbClr val="595959"/>
                </a:solidFill>
              </a:rPr>
              <a:t>Friedrich von Schiller</a:t>
            </a:r>
          </a:p>
        </p:txBody>
      </p:sp>
    </p:spTree>
    <p:extLst>
      <p:ext uri="{BB962C8B-B14F-4D97-AF65-F5344CB8AC3E}">
        <p14:creationId xmlns:p14="http://schemas.microsoft.com/office/powerpoint/2010/main" val="404497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9575" y="1477287"/>
            <a:ext cx="11363325" cy="14700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sz="4400" dirty="0">
                <a:ea typeface="+mj-ea"/>
              </a:rPr>
              <a:t> Prüfen. Rufen. Drücken!</a:t>
            </a:r>
          </a:p>
        </p:txBody>
      </p:sp>
      <p:sp>
        <p:nvSpPr>
          <p:cNvPr id="16386" name="Untertitel 2"/>
          <p:cNvSpPr>
            <a:spLocks noGrp="1"/>
          </p:cNvSpPr>
          <p:nvPr>
            <p:ph type="subTitle" idx="4294967295"/>
          </p:nvPr>
        </p:nvSpPr>
        <p:spPr>
          <a:xfrm>
            <a:off x="2911475" y="2975032"/>
            <a:ext cx="6400800" cy="1752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de-DE" sz="2800" dirty="0">
                <a:solidFill>
                  <a:srgbClr val="898989"/>
                </a:solidFill>
                <a:latin typeface="Arial" charset="0"/>
                <a:ea typeface="ＭＳ Ｐゴシック" pitchFamily="34" charset="-128"/>
                <a:cs typeface="Arial" charset="0"/>
              </a:rPr>
              <a:t>Basismaßnahmen der Wiederbelebung</a:t>
            </a:r>
          </a:p>
          <a:p>
            <a:pPr eaLnBrk="1" hangingPunct="1"/>
            <a:endParaRPr lang="de-DE" dirty="0">
              <a:solidFill>
                <a:srgbClr val="898989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0" indent="0" eaLnBrk="1" hangingPunct="1">
              <a:buNone/>
            </a:pPr>
            <a:r>
              <a:rPr lang="de-DE" sz="2800" dirty="0">
                <a:solidFill>
                  <a:srgbClr val="898989"/>
                </a:solidFill>
                <a:latin typeface="Arial" charset="0"/>
                <a:ea typeface="ＭＳ Ｐゴシック" pitchFamily="34" charset="-128"/>
                <a:cs typeface="Arial" charset="0"/>
              </a:rPr>
              <a:t>www.einlebenretten.de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3846365-A68B-A7F3-9BA4-2F6109A1F1CA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EEC76BB-DD87-9D78-26FC-85FD7C7B7BC0}"/>
              </a:ext>
            </a:extLst>
          </p:cNvPr>
          <p:cNvSpPr txBox="1">
            <a:spLocks/>
          </p:cNvSpPr>
          <p:nvPr/>
        </p:nvSpPr>
        <p:spPr bwMode="auto">
          <a:xfrm>
            <a:off x="2743200" y="2491412"/>
            <a:ext cx="693789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 eaLnBrk="0" hangingPunct="0"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2000" b="1" dirty="0">
                <a:solidFill>
                  <a:schemeClr val="bg1"/>
                </a:solidFill>
              </a:rPr>
              <a:t> Leben retten können nicht nur Anästhesistinnen und Anästhesisten – wir </a:t>
            </a:r>
            <a:r>
              <a:rPr lang="de-DE" sz="2000" b="1" dirty="0" err="1">
                <a:solidFill>
                  <a:schemeClr val="bg1"/>
                </a:solidFill>
              </a:rPr>
              <a:t>zeigen‘s</a:t>
            </a:r>
            <a:r>
              <a:rPr lang="de-DE" sz="2000" b="1" dirty="0">
                <a:solidFill>
                  <a:schemeClr val="bg1"/>
                </a:solidFill>
              </a:rPr>
              <a:t> Ihnen!</a:t>
            </a:r>
          </a:p>
          <a:p>
            <a:pPr marL="266700" lvl="3" algn="r" eaLnBrk="0" hangingPunct="0">
              <a:lnSpc>
                <a:spcPts val="1350"/>
              </a:lnSpc>
              <a:spcBef>
                <a:spcPts val="600"/>
              </a:spcBef>
            </a:pPr>
            <a:br>
              <a:rPr lang="de-DE" sz="1100" i="1" dirty="0">
                <a:solidFill>
                  <a:schemeClr val="bg1"/>
                </a:solidFill>
              </a:rPr>
            </a:br>
            <a:br>
              <a:rPr lang="de-DE" sz="1100" i="1" dirty="0">
                <a:solidFill>
                  <a:schemeClr val="bg1"/>
                </a:solidFill>
              </a:rPr>
            </a:br>
            <a:br>
              <a:rPr lang="de-DE" sz="1100" i="1" dirty="0">
                <a:solidFill>
                  <a:schemeClr val="bg1"/>
                </a:solidFill>
              </a:rPr>
            </a:br>
            <a:br>
              <a:rPr lang="de-DE" sz="1100" i="1" dirty="0">
                <a:solidFill>
                  <a:schemeClr val="bg1"/>
                </a:solidFill>
              </a:rPr>
            </a:br>
            <a:endParaRPr lang="de-DE" sz="1100" i="1" dirty="0">
              <a:solidFill>
                <a:schemeClr val="bg1"/>
              </a:solidFill>
            </a:endParaRPr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85B88DF0-3BE7-7825-FBB7-4BA88E7410C1}"/>
              </a:ext>
            </a:extLst>
          </p:cNvPr>
          <p:cNvSpPr txBox="1">
            <a:spLocks/>
          </p:cNvSpPr>
          <p:nvPr/>
        </p:nvSpPr>
        <p:spPr>
          <a:xfrm>
            <a:off x="3205424" y="3336154"/>
            <a:ext cx="6475674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266700" indent="-2667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A9FE0"/>
              </a:buClr>
              <a:buFont typeface="Lucida Grande" pitchFamily="1" charset="0"/>
              <a:buChar char="➔"/>
              <a:defRPr sz="1600" b="1" kern="1200">
                <a:solidFill>
                  <a:schemeClr val="tx1"/>
                </a:solidFill>
                <a:latin typeface="Arial"/>
                <a:ea typeface="ＭＳ Ｐゴシック" pitchFamily="1" charset="-128"/>
                <a:cs typeface="Arial"/>
              </a:defRPr>
            </a:lvl1pPr>
            <a:lvl2pPr marL="266700" indent="190500" algn="l" defTabSz="457200" rtl="0" eaLnBrk="0" fontAlgn="base" hangingPunct="0">
              <a:lnSpc>
                <a:spcPts val="180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Arial" charset="0"/>
              <a:defRPr sz="1400" kern="1200">
                <a:solidFill>
                  <a:srgbClr val="595959"/>
                </a:solidFill>
                <a:latin typeface="Arial"/>
                <a:ea typeface="ＭＳ Ｐゴシック" pitchFamily="1" charset="-128"/>
                <a:cs typeface="Arial"/>
              </a:defRPr>
            </a:lvl2pPr>
            <a:lvl3pPr marL="717550" indent="-266700" algn="l" defTabSz="457200" rtl="0" eaLnBrk="0" fontAlgn="base" hangingPunct="0">
              <a:lnSpc>
                <a:spcPts val="1650"/>
              </a:lnSpc>
              <a:spcBef>
                <a:spcPts val="1400"/>
              </a:spcBef>
              <a:spcAft>
                <a:spcPct val="0"/>
              </a:spcAft>
              <a:buClr>
                <a:srgbClr val="A8B6BC"/>
              </a:buClr>
              <a:buFont typeface="Lucida Grande" pitchFamily="1" charset="0"/>
              <a:buChar char="➔"/>
              <a:defRPr sz="1200" b="1" kern="1200">
                <a:solidFill>
                  <a:srgbClr val="0A9FE0"/>
                </a:solidFill>
                <a:latin typeface="Arial"/>
                <a:ea typeface="ＭＳ Ｐゴシック" pitchFamily="1" charset="-128"/>
                <a:cs typeface="Arial"/>
              </a:defRPr>
            </a:lvl3pPr>
            <a:lvl4pPr marL="266700" indent="1104900" algn="l" defTabSz="457200" rtl="0" eaLnBrk="0" fontAlgn="base" hangingPunct="0">
              <a:lnSpc>
                <a:spcPts val="1350"/>
              </a:lnSpc>
              <a:spcBef>
                <a:spcPts val="600"/>
              </a:spcBef>
              <a:spcAft>
                <a:spcPct val="0"/>
              </a:spcAft>
              <a:defRPr sz="1100" i="1" kern="1200">
                <a:solidFill>
                  <a:srgbClr val="BFBFBF"/>
                </a:solidFill>
                <a:latin typeface="Arial"/>
                <a:ea typeface="ＭＳ Ｐゴシック" pitchFamily="1" charset="-128"/>
                <a:cs typeface="Arial"/>
              </a:defRPr>
            </a:lvl4pPr>
            <a:lvl5pPr marL="895350" indent="-177800" algn="l" defTabSz="457200" rtl="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pitchFamily="1" charset="0"/>
              <a:buChar char="➔"/>
              <a:defRPr sz="1000" kern="1200">
                <a:solidFill>
                  <a:srgbClr val="7F7F7F"/>
                </a:solidFill>
                <a:latin typeface="Arial"/>
                <a:ea typeface="ＭＳ Ｐゴシック" pitchFamily="1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endParaRPr lang="de-DE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de-DE" sz="36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de-DE" sz="3600" dirty="0" err="1">
                <a:solidFill>
                  <a:schemeClr val="bg1"/>
                </a:solidFill>
                <a:latin typeface="Arial" charset="0"/>
              </a:rPr>
              <a:t>www.einlebenretten.de</a:t>
            </a:r>
            <a:endParaRPr lang="de-DE" sz="28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27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CDEEF72-3AD7-5CE2-44CD-AA1B07E422AE}"/>
              </a:ext>
            </a:extLst>
          </p:cNvPr>
          <p:cNvSpPr/>
          <p:nvPr/>
        </p:nvSpPr>
        <p:spPr>
          <a:xfrm>
            <a:off x="0" y="1465262"/>
            <a:ext cx="12192000" cy="5392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C6C63E1-6B79-0AA3-C9A8-79CF7CDB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913324"/>
            <a:ext cx="6096000" cy="194467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30A37FB-7168-AB04-E2ED-361C8D7AB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61" y="5859873"/>
            <a:ext cx="3138194" cy="98130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2F1A4B6-6DC8-BAF6-91B0-503E6A043A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583" y="5938023"/>
            <a:ext cx="2389990" cy="835916"/>
          </a:xfrm>
          <a:prstGeom prst="rect">
            <a:avLst/>
          </a:prstGeom>
        </p:spPr>
      </p:pic>
      <p:sp>
        <p:nvSpPr>
          <p:cNvPr id="2" name="Untertitel 2">
            <a:extLst>
              <a:ext uri="{FF2B5EF4-FFF2-40B4-BE49-F238E27FC236}">
                <a16:creationId xmlns:a16="http://schemas.microsoft.com/office/drawing/2014/main" id="{998372CD-5959-C4E8-5CF0-35F6750D9EDE}"/>
              </a:ext>
            </a:extLst>
          </p:cNvPr>
          <p:cNvSpPr>
            <a:spLocks/>
          </p:cNvSpPr>
          <p:nvPr/>
        </p:nvSpPr>
        <p:spPr bwMode="auto">
          <a:xfrm>
            <a:off x="347924" y="1890050"/>
            <a:ext cx="731996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lr>
                <a:srgbClr val="0A9FE0"/>
              </a:buClr>
              <a:buFont typeface="Lucida Grande" charset="0"/>
              <a:buChar char="➔"/>
              <a:defRPr sz="16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37931725" indent="-37474525">
              <a:lnSpc>
                <a:spcPts val="1800"/>
              </a:lnSpc>
              <a:spcBef>
                <a:spcPts val="1400"/>
              </a:spcBef>
              <a:buClr>
                <a:srgbClr val="A8B6BC"/>
              </a:buClr>
              <a:buFont typeface="Arial" panose="020B0604020202020204" pitchFamily="34" charset="0"/>
              <a:defRPr sz="1400">
                <a:solidFill>
                  <a:srgbClr val="595959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717550" indent="-266700">
              <a:lnSpc>
                <a:spcPts val="1650"/>
              </a:lnSpc>
              <a:spcBef>
                <a:spcPts val="1400"/>
              </a:spcBef>
              <a:buClr>
                <a:srgbClr val="A8B6BC"/>
              </a:buClr>
              <a:buFont typeface="Lucida Grande" charset="0"/>
              <a:buChar char="➔"/>
              <a:defRPr sz="1200" b="1">
                <a:solidFill>
                  <a:srgbClr val="0A9FE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266700" indent="1104900">
              <a:lnSpc>
                <a:spcPts val="1350"/>
              </a:lnSpc>
              <a:spcBef>
                <a:spcPts val="600"/>
              </a:spcBef>
              <a:defRPr sz="1100" i="1">
                <a:solidFill>
                  <a:srgbClr val="BFBFB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895350" indent="-177800">
              <a:lnSpc>
                <a:spcPts val="1300"/>
              </a:lnSpc>
              <a:spcBef>
                <a:spcPts val="1000"/>
              </a:spcBef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1352550" indent="-177800" defTabSz="45720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1809750" indent="-177800" defTabSz="45720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2266950" indent="-177800" defTabSz="45720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2724150" indent="-177800" defTabSz="457200" eaLnBrk="0" fontAlgn="base" hangingPunct="0">
              <a:lnSpc>
                <a:spcPts val="1300"/>
              </a:lnSpc>
              <a:spcBef>
                <a:spcPts val="1000"/>
              </a:spcBef>
              <a:spcAft>
                <a:spcPct val="0"/>
              </a:spcAft>
              <a:buClr>
                <a:srgbClr val="A8B6BC"/>
              </a:buClr>
              <a:buFont typeface="Lucida Grande" charset="0"/>
              <a:buChar char="➔"/>
              <a:defRPr sz="1000">
                <a:solidFill>
                  <a:srgbClr val="7F7F7F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buFont typeface="Lucida Grande" charset="0"/>
              <a:buNone/>
            </a:pPr>
            <a:r>
              <a:rPr lang="de-DE" altLang="de-DE" sz="4000" dirty="0"/>
              <a:t>Vielen Dank für</a:t>
            </a:r>
          </a:p>
          <a:p>
            <a:pPr eaLnBrk="1" hangingPunct="1">
              <a:buFont typeface="Lucida Grande" charset="0"/>
              <a:buNone/>
            </a:pPr>
            <a:r>
              <a:rPr lang="de-DE" altLang="de-DE" sz="4000" dirty="0"/>
              <a:t>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4131931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6BF56B47-D430-3B39-6E42-FE8276648A3D}"/>
              </a:ext>
            </a:extLst>
          </p:cNvPr>
          <p:cNvSpPr/>
          <p:nvPr/>
        </p:nvSpPr>
        <p:spPr>
          <a:xfrm>
            <a:off x="1" y="1661509"/>
            <a:ext cx="12192000" cy="3925375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023FA88-D876-48D1-1EBB-C376A41EE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Leben retten können nicht nur Anästhesistinnen und Anästhesisten…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527C2E-0A89-A49D-2280-CE72C3EB74F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9939" y="2167862"/>
            <a:ext cx="11519554" cy="40354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Sie können das auch.</a:t>
            </a: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Sie können Leben retten.</a:t>
            </a: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Sie können nichts falsch machen.</a:t>
            </a: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Nur Sie als Notfallzeugin oder Notfallzeuge haben diese Chance.</a:t>
            </a:r>
          </a:p>
        </p:txBody>
      </p:sp>
    </p:spTree>
    <p:extLst>
      <p:ext uri="{BB962C8B-B14F-4D97-AF65-F5344CB8AC3E}">
        <p14:creationId xmlns:p14="http://schemas.microsoft.com/office/powerpoint/2010/main" val="917938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139581-8E4B-F8F2-E9B5-511599513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Reanimation (CPR) bedeutet Wiederbelebung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A1DC62F4-EDE6-5119-E037-E0578281B6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74837" y="2575481"/>
            <a:ext cx="8461375" cy="3073400"/>
          </a:xfrm>
        </p:spPr>
        <p:txBody>
          <a:bodyPr/>
          <a:lstStyle/>
          <a:p>
            <a:pPr algn="ctr"/>
            <a:r>
              <a:rPr lang="de-DE" sz="4800" dirty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de-DE" sz="4800" dirty="0" err="1">
                <a:latin typeface="Arial" charset="0"/>
                <a:ea typeface="ＭＳ Ｐゴシック" pitchFamily="34" charset="-128"/>
                <a:cs typeface="Arial" charset="0"/>
              </a:rPr>
              <a:t>C</a:t>
            </a:r>
            <a:r>
              <a:rPr lang="de-DE" sz="2400" dirty="0" err="1">
                <a:latin typeface="Arial" charset="0"/>
                <a:ea typeface="ＭＳ Ｐゴシック" pitchFamily="34" charset="-128"/>
                <a:cs typeface="Arial" charset="0"/>
              </a:rPr>
              <a:t>ardio</a:t>
            </a:r>
            <a:r>
              <a:rPr lang="de-DE" sz="2400" dirty="0">
                <a:latin typeface="Arial" charset="0"/>
                <a:ea typeface="ＭＳ Ｐゴシック" pitchFamily="34" charset="-128"/>
                <a:cs typeface="Arial" charset="0"/>
              </a:rPr>
              <a:t>   </a:t>
            </a:r>
            <a:r>
              <a:rPr lang="de-DE" sz="4800" dirty="0">
                <a:latin typeface="Arial" charset="0"/>
                <a:ea typeface="ＭＳ Ｐゴシック" pitchFamily="34" charset="-128"/>
                <a:cs typeface="Arial" charset="0"/>
              </a:rPr>
              <a:t>P</a:t>
            </a:r>
            <a:r>
              <a:rPr lang="de-DE" sz="2400" dirty="0">
                <a:latin typeface="Arial" charset="0"/>
                <a:ea typeface="ＭＳ Ｐゴシック" pitchFamily="34" charset="-128"/>
                <a:cs typeface="Arial" charset="0"/>
              </a:rPr>
              <a:t>ulmonale  </a:t>
            </a:r>
            <a:r>
              <a:rPr lang="de-DE" sz="4800" dirty="0">
                <a:latin typeface="Arial" charset="0"/>
                <a:ea typeface="ＭＳ Ｐゴシック" pitchFamily="34" charset="-128"/>
                <a:cs typeface="Arial" charset="0"/>
              </a:rPr>
              <a:t>R</a:t>
            </a:r>
            <a:r>
              <a:rPr lang="de-DE" sz="2400" dirty="0">
                <a:latin typeface="Arial" charset="0"/>
                <a:ea typeface="ＭＳ Ｐゴシック" pitchFamily="34" charset="-128"/>
                <a:cs typeface="Arial" charset="0"/>
              </a:rPr>
              <a:t>eanimation</a:t>
            </a:r>
          </a:p>
          <a:p>
            <a:pPr lvl="1" algn="ctr"/>
            <a:endParaRPr lang="de-DE" sz="24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1" algn="ctr"/>
            <a:r>
              <a:rPr lang="de-DE" sz="2400" dirty="0">
                <a:latin typeface="Arial" charset="0"/>
                <a:ea typeface="ＭＳ Ｐゴシック" pitchFamily="34" charset="-128"/>
                <a:cs typeface="Arial" charset="0"/>
              </a:rPr>
              <a:t>Herz-Lungen-Wiederbelebung</a:t>
            </a:r>
          </a:p>
          <a:p>
            <a:pPr algn="ctr"/>
            <a:endParaRPr lang="en-GB" sz="1800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95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29939" y="1029214"/>
            <a:ext cx="11519554" cy="494785"/>
          </a:xfrm>
        </p:spPr>
        <p:txBody>
          <a:bodyPr/>
          <a:lstStyle/>
          <a:p>
            <a:pPr>
              <a:defRPr/>
            </a:pPr>
            <a:r>
              <a:rPr lang="de-DE" dirty="0"/>
              <a:t>Herzmassage: Schlüssel zum Überleben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6728473" y="2013747"/>
            <a:ext cx="6964362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 eaLnBrk="0" hangingPunct="0">
              <a:lnSpc>
                <a:spcPct val="150000"/>
              </a:lnSpc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dirty="0"/>
              <a:t>seit 18. Oktober 2010…</a:t>
            </a:r>
          </a:p>
          <a:p>
            <a:pPr marL="266700" indent="-266700" eaLnBrk="0" hangingPunct="0">
              <a:lnSpc>
                <a:spcPct val="150000"/>
              </a:lnSpc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dirty="0"/>
              <a:t>…noch schneller (&gt; 100/min.)</a:t>
            </a:r>
          </a:p>
          <a:p>
            <a:pPr marL="266700" indent="-266700" eaLnBrk="0" hangingPunct="0">
              <a:lnSpc>
                <a:spcPct val="150000"/>
              </a:lnSpc>
              <a:spcBef>
                <a:spcPct val="20000"/>
              </a:spcBef>
              <a:buClr>
                <a:srgbClr val="0A9FE0"/>
              </a:buClr>
              <a:buFont typeface="Lucida Grande"/>
              <a:buChar char="➔"/>
            </a:pPr>
            <a:r>
              <a:rPr lang="de-DE" sz="1600" dirty="0"/>
              <a:t>…noch kräftiger/tiefer (&gt; 5 cm)</a:t>
            </a:r>
          </a:p>
          <a:p>
            <a:pPr marL="266700" lvl="3" algn="r" eaLnBrk="0" hangingPunct="0">
              <a:lnSpc>
                <a:spcPts val="1350"/>
              </a:lnSpc>
              <a:spcBef>
                <a:spcPts val="600"/>
              </a:spcBef>
            </a:pPr>
            <a:br>
              <a:rPr lang="de-DE" sz="1100" i="1" dirty="0">
                <a:solidFill>
                  <a:srgbClr val="BFBFBF"/>
                </a:solidFill>
              </a:rPr>
            </a:br>
            <a:br>
              <a:rPr lang="de-DE" sz="1100" i="1" dirty="0">
                <a:solidFill>
                  <a:srgbClr val="BFBFBF"/>
                </a:solidFill>
              </a:rPr>
            </a:br>
            <a:br>
              <a:rPr lang="de-DE" sz="1100" i="1" dirty="0">
                <a:solidFill>
                  <a:srgbClr val="BFBFBF"/>
                </a:solidFill>
              </a:rPr>
            </a:br>
            <a:br>
              <a:rPr lang="de-DE" sz="1100" i="1" dirty="0">
                <a:solidFill>
                  <a:srgbClr val="BFBFBF"/>
                </a:solidFill>
              </a:rPr>
            </a:br>
            <a:endParaRPr lang="de-DE" sz="1100" i="1" dirty="0">
              <a:solidFill>
                <a:srgbClr val="BFBFBF"/>
              </a:solidFill>
            </a:endParaRPr>
          </a:p>
        </p:txBody>
      </p:sp>
      <p:pic>
        <p:nvPicPr>
          <p:cNvPr id="19461" name="Picture 5" descr="Illu_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3509" y="2013748"/>
            <a:ext cx="3470697" cy="3171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D63FE-AB6A-E7E4-298E-6390BE711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Nur 3 Schritte zum Überleben</a:t>
            </a:r>
          </a:p>
        </p:txBody>
      </p:sp>
      <p:sp>
        <p:nvSpPr>
          <p:cNvPr id="4" name="Titel 5">
            <a:extLst>
              <a:ext uri="{FF2B5EF4-FFF2-40B4-BE49-F238E27FC236}">
                <a16:creationId xmlns:a16="http://schemas.microsoft.com/office/drawing/2014/main" id="{97558763-CFBE-4474-A87D-ED174236913E}"/>
              </a:ext>
            </a:extLst>
          </p:cNvPr>
          <p:cNvSpPr txBox="1">
            <a:spLocks/>
          </p:cNvSpPr>
          <p:nvPr/>
        </p:nvSpPr>
        <p:spPr>
          <a:xfrm>
            <a:off x="3111718" y="1854196"/>
            <a:ext cx="5967955" cy="1018578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  <a:cs typeface="Arial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1" charset="0"/>
                <a:ea typeface="ＭＳ Ｐゴシック" pitchFamily="1" charset="-128"/>
              </a:defRPr>
            </a:lvl9pPr>
          </a:lstStyle>
          <a:p>
            <a:pPr algn="ctr"/>
            <a:r>
              <a:rPr lang="de-DE" sz="4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Prüfen.</a:t>
            </a:r>
            <a:br>
              <a:rPr lang="de-DE" sz="4000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</a:br>
            <a:r>
              <a:rPr lang="de-DE" dirty="0">
                <a:solidFill>
                  <a:srgbClr val="0BA0E1"/>
                </a:solidFill>
                <a:latin typeface="Arial" charset="0"/>
                <a:ea typeface="ＭＳ Ｐゴシック" pitchFamily="34" charset="-128"/>
              </a:rPr>
              <a:t>Keine oder keine normale Atmung?</a:t>
            </a:r>
            <a:endParaRPr lang="en-GB" sz="4000" dirty="0">
              <a:solidFill>
                <a:srgbClr val="0BA0E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F11CE1AC-F155-80B2-F769-A5B259AFE7A5}"/>
              </a:ext>
            </a:extLst>
          </p:cNvPr>
          <p:cNvSpPr txBox="1">
            <a:spLocks/>
          </p:cNvSpPr>
          <p:nvPr/>
        </p:nvSpPr>
        <p:spPr bwMode="auto">
          <a:xfrm>
            <a:off x="3111718" y="3191693"/>
            <a:ext cx="5967955" cy="1018578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algn="ctr" defTabSz="403225" eaLnBrk="0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de-DE" sz="4000" b="1" dirty="0">
                <a:solidFill>
                  <a:schemeClr val="bg1"/>
                </a:solidFill>
              </a:rPr>
              <a:t>Rufen.</a:t>
            </a:r>
          </a:p>
          <a:p>
            <a:pPr algn="ctr" defTabSz="403225" eaLnBrk="0" hangingPunct="0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de-DE" sz="2000" b="1" dirty="0">
                <a:solidFill>
                  <a:srgbClr val="0BA0E1"/>
                </a:solidFill>
              </a:rPr>
              <a:t>Notruf 112 wählen</a:t>
            </a:r>
            <a:endParaRPr lang="en-GB" sz="2000" b="1" dirty="0">
              <a:solidFill>
                <a:srgbClr val="0BA0E1"/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7583423-08A6-1274-59AD-24C72448144B}"/>
              </a:ext>
            </a:extLst>
          </p:cNvPr>
          <p:cNvSpPr txBox="1">
            <a:spLocks/>
          </p:cNvSpPr>
          <p:nvPr/>
        </p:nvSpPr>
        <p:spPr bwMode="auto">
          <a:xfrm>
            <a:off x="3111717" y="4494777"/>
            <a:ext cx="5967955" cy="1018578"/>
          </a:xfrm>
          <a:prstGeom prst="rect">
            <a:avLst/>
          </a:prstGeom>
          <a:solidFill>
            <a:srgbClr val="002A45"/>
          </a:solidFill>
          <a:ln>
            <a:noFill/>
          </a:ln>
          <a:effectLst/>
        </p:spPr>
        <p:txBody>
          <a:bodyPr lIns="0" tIns="0" rIns="0" bIns="0" anchor="ctr"/>
          <a:lstStyle>
            <a:lvl1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+mj-lt"/>
                <a:ea typeface="+mj-ea"/>
                <a:cs typeface="+mj-cs"/>
              </a:defRPr>
            </a:lvl1pPr>
            <a:lvl2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2pPr>
            <a:lvl3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3pPr>
            <a:lvl4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4pPr>
            <a:lvl5pPr algn="ctr" defTabSz="404561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D4D4D"/>
                </a:solidFill>
                <a:latin typeface="Trebuchet MS" pitchFamily="34" charset="0"/>
              </a:defRPr>
            </a:lvl5pPr>
            <a:lvl6pPr marL="2279103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6pPr>
            <a:lvl7pPr marL="2693485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7pPr>
            <a:lvl8pPr marL="3107870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8pPr>
            <a:lvl9pPr marL="3522250" indent="-207192" algn="ctr" defTabSz="407188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dirty="0">
                <a:solidFill>
                  <a:schemeClr val="bg1"/>
                </a:solidFill>
              </a:rPr>
              <a:t>Drücken!</a:t>
            </a:r>
          </a:p>
          <a:p>
            <a:pPr>
              <a:defRPr/>
            </a:pPr>
            <a:r>
              <a:rPr lang="de-DE" sz="2000" dirty="0">
                <a:solidFill>
                  <a:srgbClr val="0BA0E1"/>
                </a:solidFill>
              </a:rPr>
              <a:t>Herzmassage schnell und kräftig</a:t>
            </a:r>
            <a:endParaRPr lang="en-GB" sz="2000" dirty="0">
              <a:solidFill>
                <a:srgbClr val="0BA0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94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79975-1E0C-5009-B126-61287F033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Leben und Überleben: Herz und Hirn benötigt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CB710831-2EC3-4142-8468-E0AF48E0A06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9939" y="1793361"/>
            <a:ext cx="5692775" cy="40354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b="0" dirty="0">
                <a:latin typeface="Arial" charset="0"/>
                <a:ea typeface="ＭＳ Ｐゴシック" pitchFamily="34" charset="-128"/>
                <a:cs typeface="Arial" charset="0"/>
              </a:rPr>
              <a:t>Mit dem Herzschlag wird pausenlos Blut in alle Organe und Körperteile gepumpt</a:t>
            </a:r>
          </a:p>
          <a:p>
            <a:pPr>
              <a:lnSpc>
                <a:spcPct val="150000"/>
              </a:lnSpc>
            </a:pPr>
            <a:r>
              <a:rPr lang="de-DE" b="0" dirty="0">
                <a:latin typeface="Arial" charset="0"/>
                <a:ea typeface="ＭＳ Ｐゴシック" pitchFamily="34" charset="-128"/>
                <a:cs typeface="Arial" charset="0"/>
              </a:rPr>
              <a:t>Wenn das Herz aufhört zu schlagen (Herzstillstand), dann nimmt zuerst das Gehirn Schaden (&gt; 3 min.) bis zum Hirntod (&gt; 5-7 min.)</a:t>
            </a:r>
          </a:p>
          <a:p>
            <a:pPr>
              <a:lnSpc>
                <a:spcPct val="150000"/>
              </a:lnSpc>
            </a:pPr>
            <a:r>
              <a:rPr lang="de-DE" b="0" dirty="0">
                <a:latin typeface="Arial" charset="0"/>
                <a:ea typeface="ＭＳ Ｐゴシック" pitchFamily="34" charset="-128"/>
                <a:cs typeface="Arial" charset="0"/>
              </a:rPr>
              <a:t>Symptome der sofort eingeschränkten Hirnfunktion sind die Bewusstlosigkeit und der Atemstillstand bzw. eine nicht normale Atmung (Schnappatmung)</a:t>
            </a:r>
          </a:p>
        </p:txBody>
      </p:sp>
      <p:pic>
        <p:nvPicPr>
          <p:cNvPr id="5" name="Picture 4" descr="http://upload.wikimedia.org/wikipedia/commons/7/74/Grafik_blutkreislauf.jpg?uselang=de">
            <a:extLst>
              <a:ext uri="{FF2B5EF4-FFF2-40B4-BE49-F238E27FC236}">
                <a16:creationId xmlns:a16="http://schemas.microsoft.com/office/drawing/2014/main" id="{07DFCB3A-22E9-9401-CD8A-D965ABA03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60848" y="1793361"/>
            <a:ext cx="2522538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9393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81317B-868E-46A4-D7F4-CD5EB1AAE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Essentiell für Überleben: Reanimation (CPR) vor Eintreffen Rettungsdienst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FD055480-5D32-3043-1878-F6B979CF350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46409" y="1822069"/>
            <a:ext cx="6535738" cy="1177925"/>
          </a:xfrm>
        </p:spPr>
        <p:txBody>
          <a:bodyPr/>
          <a:lstStyle/>
          <a:p>
            <a:pPr>
              <a:tabLst>
                <a:tab pos="654050" algn="l"/>
                <a:tab pos="1308100" algn="l"/>
                <a:tab pos="1966913" algn="l"/>
                <a:tab pos="2622550" algn="l"/>
                <a:tab pos="3278188" algn="l"/>
                <a:tab pos="3935413" algn="l"/>
                <a:tab pos="4591050" algn="l"/>
                <a:tab pos="5246688" algn="l"/>
                <a:tab pos="5903913" algn="l"/>
                <a:tab pos="6557963" algn="l"/>
                <a:tab pos="7215188" algn="l"/>
                <a:tab pos="7872413" algn="l"/>
              </a:tabLst>
            </a:pPr>
            <a:r>
              <a:rPr lang="de-DE" b="0" dirty="0">
                <a:latin typeface="Arial" charset="0"/>
                <a:ea typeface="ＭＳ Ｐゴシック" pitchFamily="34" charset="-128"/>
                <a:cs typeface="Arial" charset="0"/>
              </a:rPr>
              <a:t>Herzstillstand in 60% beobachtet</a:t>
            </a:r>
          </a:p>
          <a:p>
            <a:pPr>
              <a:tabLst>
                <a:tab pos="654050" algn="l"/>
                <a:tab pos="1308100" algn="l"/>
                <a:tab pos="1966913" algn="l"/>
                <a:tab pos="2622550" algn="l"/>
                <a:tab pos="3278188" algn="l"/>
                <a:tab pos="3935413" algn="l"/>
                <a:tab pos="4591050" algn="l"/>
                <a:tab pos="5246688" algn="l"/>
                <a:tab pos="5903913" algn="l"/>
                <a:tab pos="6557963" algn="l"/>
                <a:tab pos="7215188" algn="l"/>
                <a:tab pos="7872413" algn="l"/>
              </a:tabLst>
            </a:pPr>
            <a:r>
              <a:rPr lang="de-DE" b="0" dirty="0">
                <a:latin typeface="Arial" charset="0"/>
                <a:ea typeface="ＭＳ Ｐゴシック" pitchFamily="34" charset="-128"/>
                <a:cs typeface="Arial" charset="0"/>
              </a:rPr>
              <a:t>CPR vor Rettungsdienst nur in 1-28% der Fälle (Reanimationsregister insg. 17%)</a:t>
            </a:r>
            <a:br>
              <a:rPr lang="de-DE" b="0" dirty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de-DE" b="0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1F58CF75-1F05-0E9F-D15E-3E0578D56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209" y="1915729"/>
            <a:ext cx="876300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>
            <a:extLst>
              <a:ext uri="{FF2B5EF4-FFF2-40B4-BE49-F238E27FC236}">
                <a16:creationId xmlns:a16="http://schemas.microsoft.com/office/drawing/2014/main" id="{ACB3D20D-0678-0A18-5B62-D8A760B9A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022" y="4385536"/>
            <a:ext cx="8286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FF166BA4-49A9-CA04-9D02-53699B069D09}"/>
              </a:ext>
            </a:extLst>
          </p:cNvPr>
          <p:cNvSpPr txBox="1">
            <a:spLocks/>
          </p:cNvSpPr>
          <p:nvPr/>
        </p:nvSpPr>
        <p:spPr bwMode="auto">
          <a:xfrm>
            <a:off x="1414659" y="4385539"/>
            <a:ext cx="6535738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0" bIns="108000"/>
          <a:lstStyle/>
          <a:p>
            <a:pPr marL="266700" indent="-266700" eaLnBrk="0" hangingPunct="0">
              <a:spcBef>
                <a:spcPct val="20000"/>
              </a:spcBef>
              <a:buClr>
                <a:srgbClr val="0A9FE0"/>
              </a:buClr>
              <a:buSzPct val="100000"/>
              <a:buFont typeface="Lucida Grande"/>
              <a:buChar char="➔"/>
              <a:tabLst>
                <a:tab pos="654050" algn="l"/>
                <a:tab pos="1308100" algn="l"/>
                <a:tab pos="1966913" algn="l"/>
                <a:tab pos="2622550" algn="l"/>
                <a:tab pos="3278188" algn="l"/>
                <a:tab pos="3935413" algn="l"/>
                <a:tab pos="4591050" algn="l"/>
                <a:tab pos="5246688" algn="l"/>
                <a:tab pos="5903913" algn="l"/>
                <a:tab pos="6557963" algn="l"/>
                <a:tab pos="7215188" algn="l"/>
                <a:tab pos="7872413" algn="l"/>
              </a:tabLst>
            </a:pPr>
            <a:r>
              <a:rPr lang="de-DE" sz="1600"/>
              <a:t>Herzstillstand in 65/75% beobachtet</a:t>
            </a:r>
          </a:p>
          <a:p>
            <a:pPr marL="266700" indent="-266700" eaLnBrk="0" hangingPunct="0">
              <a:spcBef>
                <a:spcPct val="20000"/>
              </a:spcBef>
              <a:buClr>
                <a:srgbClr val="0A9FE0"/>
              </a:buClr>
              <a:buSzPct val="100000"/>
              <a:buFont typeface="Lucida Grande"/>
              <a:buChar char="➔"/>
              <a:tabLst>
                <a:tab pos="654050" algn="l"/>
                <a:tab pos="1308100" algn="l"/>
                <a:tab pos="1966913" algn="l"/>
                <a:tab pos="2622550" algn="l"/>
                <a:tab pos="3278188" algn="l"/>
                <a:tab pos="3935413" algn="l"/>
                <a:tab pos="4591050" algn="l"/>
                <a:tab pos="5246688" algn="l"/>
                <a:tab pos="5903913" algn="l"/>
                <a:tab pos="6557963" algn="l"/>
                <a:tab pos="7215188" algn="l"/>
                <a:tab pos="7872413" algn="l"/>
              </a:tabLst>
            </a:pPr>
            <a:r>
              <a:rPr lang="de-DE" sz="1600"/>
              <a:t>CPR vor Rettungsdienst in 63/73% der Fälle</a:t>
            </a:r>
            <a:br>
              <a:rPr lang="de-DE" sz="1600"/>
            </a:br>
            <a:endParaRPr lang="de-DE" sz="1600"/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3D2FB887-EF0A-E67F-A93D-1BB707B92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816" y="3183695"/>
            <a:ext cx="82708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23B0F8C3-ADBD-9297-055D-5408C9BAD3CC}"/>
              </a:ext>
            </a:extLst>
          </p:cNvPr>
          <p:cNvSpPr txBox="1">
            <a:spLocks/>
          </p:cNvSpPr>
          <p:nvPr/>
        </p:nvSpPr>
        <p:spPr bwMode="auto">
          <a:xfrm>
            <a:off x="1409897" y="3183695"/>
            <a:ext cx="653415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0" bIns="108000"/>
          <a:lstStyle/>
          <a:p>
            <a:pPr marL="266700" indent="-266700" eaLnBrk="0" hangingPunct="0">
              <a:spcBef>
                <a:spcPct val="20000"/>
              </a:spcBef>
              <a:buClr>
                <a:srgbClr val="0A9FE0"/>
              </a:buClr>
              <a:buSzPct val="100000"/>
              <a:buFont typeface="Lucida Grande"/>
              <a:buChar char="➔"/>
              <a:tabLst>
                <a:tab pos="654050" algn="l"/>
                <a:tab pos="1308100" algn="l"/>
                <a:tab pos="1966913" algn="l"/>
                <a:tab pos="2622550" algn="l"/>
                <a:tab pos="3278188" algn="l"/>
                <a:tab pos="3935413" algn="l"/>
                <a:tab pos="4591050" algn="l"/>
                <a:tab pos="5246688" algn="l"/>
                <a:tab pos="5903913" algn="l"/>
                <a:tab pos="6557963" algn="l"/>
                <a:tab pos="7215188" algn="l"/>
                <a:tab pos="7872413" algn="l"/>
              </a:tabLst>
            </a:pPr>
            <a:r>
              <a:rPr lang="de-DE" sz="1600" dirty="0"/>
              <a:t>Herzstillstand 76% beobachtet</a:t>
            </a:r>
          </a:p>
          <a:p>
            <a:pPr marL="266700" indent="-266700" eaLnBrk="0" hangingPunct="0">
              <a:spcBef>
                <a:spcPct val="20000"/>
              </a:spcBef>
              <a:buClr>
                <a:srgbClr val="0A9FE0"/>
              </a:buClr>
              <a:buSzPct val="100000"/>
              <a:buFont typeface="Lucida Grande"/>
              <a:buChar char="➔"/>
              <a:tabLst>
                <a:tab pos="654050" algn="l"/>
                <a:tab pos="1308100" algn="l"/>
                <a:tab pos="1966913" algn="l"/>
                <a:tab pos="2622550" algn="l"/>
                <a:tab pos="3278188" algn="l"/>
                <a:tab pos="3935413" algn="l"/>
                <a:tab pos="4591050" algn="l"/>
                <a:tab pos="5246688" algn="l"/>
                <a:tab pos="5903913" algn="l"/>
                <a:tab pos="6557963" algn="l"/>
                <a:tab pos="7215188" algn="l"/>
                <a:tab pos="7872413" algn="l"/>
              </a:tabLst>
            </a:pPr>
            <a:r>
              <a:rPr lang="de-DE" sz="1600" dirty="0"/>
              <a:t>CPR vor Rettungsdienst in 65% der Fälle</a:t>
            </a:r>
            <a:br>
              <a:rPr lang="de-DE" sz="1600" dirty="0"/>
            </a:br>
            <a:endParaRPr lang="de-DE" sz="160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D0E3DF5F-9608-5CC5-9B0D-A885DC985354}"/>
              </a:ext>
            </a:extLst>
          </p:cNvPr>
          <p:cNvSpPr txBox="1">
            <a:spLocks/>
          </p:cNvSpPr>
          <p:nvPr/>
        </p:nvSpPr>
        <p:spPr bwMode="auto">
          <a:xfrm>
            <a:off x="3854158" y="4880836"/>
            <a:ext cx="639921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/>
            <a:r>
              <a:rPr lang="de-DE" sz="1400" i="1" dirty="0">
                <a:latin typeface="Trebuchet MS" pitchFamily="34" charset="0"/>
              </a:rPr>
              <a:t>Olasveengen et al., JAMA 2009/Lindner et al., Resuscitation 2011</a:t>
            </a:r>
            <a:endParaRPr lang="en-GB" sz="1400" i="1" dirty="0">
              <a:latin typeface="Trebuchet MS" pitchFamily="34" charset="0"/>
            </a:endParaRP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0465F2D3-2A82-B9B5-30E6-DD51002AA64E}"/>
              </a:ext>
            </a:extLst>
          </p:cNvPr>
          <p:cNvSpPr txBox="1">
            <a:spLocks/>
          </p:cNvSpPr>
          <p:nvPr/>
        </p:nvSpPr>
        <p:spPr bwMode="auto">
          <a:xfrm>
            <a:off x="6342908" y="3539006"/>
            <a:ext cx="3995737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/>
            <a:r>
              <a:rPr lang="de-DE" sz="1400" i="1" dirty="0">
                <a:latin typeface="Trebuchet MS" pitchFamily="34" charset="0"/>
              </a:rPr>
              <a:t>Berdowski et al., Circulation 2011</a:t>
            </a:r>
            <a:endParaRPr lang="en-GB" sz="1400" i="1" dirty="0">
              <a:latin typeface="Trebuchet MS" pitchFamily="34" charset="0"/>
            </a:endParaRP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6E78A9E5-CDEE-CB77-24F5-68C4D48CE91A}"/>
              </a:ext>
            </a:extLst>
          </p:cNvPr>
          <p:cNvSpPr txBox="1">
            <a:spLocks/>
          </p:cNvSpPr>
          <p:nvPr/>
        </p:nvSpPr>
        <p:spPr bwMode="auto">
          <a:xfrm>
            <a:off x="5076307" y="2399990"/>
            <a:ext cx="4972050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/>
            <a:r>
              <a:rPr lang="de-DE" sz="1400" i="1" dirty="0">
                <a:latin typeface="Trebuchet MS" pitchFamily="34" charset="0"/>
              </a:rPr>
              <a:t>Neukamm, Graesner, Schwewe et. al., Crit Care 2011</a:t>
            </a:r>
            <a:endParaRPr lang="en-GB" sz="1400" i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294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D79C4-8803-DB01-DB49-E998DB7B4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bedeutet das?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E8770BA3-02F8-3E83-1A84-5A9E95E5F18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32788" y="5092879"/>
            <a:ext cx="8229600" cy="574675"/>
          </a:xfrm>
        </p:spPr>
        <p:txBody>
          <a:bodyPr/>
          <a:lstStyle/>
          <a:p>
            <a:r>
              <a:rPr lang="de-DE" dirty="0">
                <a:latin typeface="Arial" charset="0"/>
                <a:ea typeface="ＭＳ Ｐゴシック" pitchFamily="34" charset="-128"/>
                <a:cs typeface="Arial" charset="0"/>
              </a:rPr>
              <a:t>4x häufiger </a:t>
            </a:r>
            <a:r>
              <a:rPr lang="de-DE" b="0" dirty="0">
                <a:latin typeface="Arial" charset="0"/>
                <a:ea typeface="ＭＳ Ｐゴシック" pitchFamily="34" charset="-128"/>
                <a:cs typeface="Arial" charset="0"/>
              </a:rPr>
              <a:t>reanimieren Laien „anderswo“ in Europa</a:t>
            </a:r>
            <a:endParaRPr lang="en-GB" b="0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95C0B1D-EFD4-118F-EB4B-EF483E073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08611">
            <a:off x="3299761" y="1275038"/>
            <a:ext cx="5949306" cy="3348329"/>
          </a:xfrm>
          <a:prstGeom prst="rect">
            <a:avLst/>
          </a:prstGeom>
          <a:ln>
            <a:solidFill>
              <a:srgbClr val="002A45"/>
            </a:solidFill>
          </a:ln>
        </p:spPr>
      </p:pic>
    </p:spTree>
    <p:extLst>
      <p:ext uri="{BB962C8B-B14F-4D97-AF65-F5344CB8AC3E}">
        <p14:creationId xmlns:p14="http://schemas.microsoft.com/office/powerpoint/2010/main" val="66239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-Design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650</Words>
  <Application>Microsoft Office PowerPoint</Application>
  <PresentationFormat>Breitbild</PresentationFormat>
  <Paragraphs>113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8" baseType="lpstr">
      <vt:lpstr>Arial</vt:lpstr>
      <vt:lpstr>Calibri</vt:lpstr>
      <vt:lpstr>Lucida Grande</vt:lpstr>
      <vt:lpstr>Times New Roman</vt:lpstr>
      <vt:lpstr>Trebuchet MS</vt:lpstr>
      <vt:lpstr>Wingdings</vt:lpstr>
      <vt:lpstr>Office-Design</vt:lpstr>
      <vt:lpstr>PowerPoint-Präsentation</vt:lpstr>
      <vt:lpstr> Prüfen. Rufen. Drücken!</vt:lpstr>
      <vt:lpstr>Leben retten können nicht nur Anästhesistinnen und Anästhesisten…</vt:lpstr>
      <vt:lpstr>Reanimation (CPR) bedeutet Wiederbelebung</vt:lpstr>
      <vt:lpstr>Herzmassage: Schlüssel zum Überleben</vt:lpstr>
      <vt:lpstr>Nur 3 Schritte zum Überleben</vt:lpstr>
      <vt:lpstr>Leben und Überleben: Herz und Hirn benötigt</vt:lpstr>
      <vt:lpstr>Essentiell für Überleben: Reanimation (CPR) vor Eintreffen Rettungsdienst</vt:lpstr>
      <vt:lpstr>Was bedeutet das?</vt:lpstr>
      <vt:lpstr>„Zahlenspiel Überleben“ für Deutschland</vt:lpstr>
      <vt:lpstr>Nur 3 Schritte zum Überleben</vt:lpstr>
      <vt:lpstr>Prüfen</vt:lpstr>
      <vt:lpstr>Rufen.</vt:lpstr>
      <vt:lpstr>Drücken.</vt:lpstr>
      <vt:lpstr>Drücken. (Körperhaltung)</vt:lpstr>
      <vt:lpstr>Drücken! Drücken! Drücken!</vt:lpstr>
      <vt:lpstr>Herzmassage: Die wichtigste Maßnahme…</vt:lpstr>
      <vt:lpstr>Nur 3 Schritte zum Überleben</vt:lpstr>
      <vt:lpstr>Mit 3 Schritten schon…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Dr. Max Skorning</dc:creator>
  <cp:lastModifiedBy>Carolin Kler</cp:lastModifiedBy>
  <cp:revision>284</cp:revision>
  <cp:lastPrinted>2012-07-10T10:48:06Z</cp:lastPrinted>
  <dcterms:created xsi:type="dcterms:W3CDTF">2014-07-30T13:35:49Z</dcterms:created>
  <dcterms:modified xsi:type="dcterms:W3CDTF">2023-10-31T10:47:19Z</dcterms:modified>
</cp:coreProperties>
</file>