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50" r:id="rId1"/>
  </p:sldMasterIdLst>
  <p:notesMasterIdLst>
    <p:notesMasterId r:id="rId40"/>
  </p:notesMasterIdLst>
  <p:handoutMasterIdLst>
    <p:handoutMasterId r:id="rId41"/>
  </p:handoutMasterIdLst>
  <p:sldIdLst>
    <p:sldId id="401" r:id="rId2"/>
    <p:sldId id="256" r:id="rId3"/>
    <p:sldId id="402" r:id="rId4"/>
    <p:sldId id="343" r:id="rId5"/>
    <p:sldId id="403" r:id="rId6"/>
    <p:sldId id="404" r:id="rId7"/>
    <p:sldId id="347" r:id="rId8"/>
    <p:sldId id="405" r:id="rId9"/>
    <p:sldId id="406" r:id="rId10"/>
    <p:sldId id="407" r:id="rId11"/>
    <p:sldId id="351" r:id="rId12"/>
    <p:sldId id="408" r:id="rId13"/>
    <p:sldId id="409" r:id="rId14"/>
    <p:sldId id="410" r:id="rId15"/>
    <p:sldId id="411" r:id="rId16"/>
    <p:sldId id="355" r:id="rId17"/>
    <p:sldId id="412" r:id="rId18"/>
    <p:sldId id="413" r:id="rId19"/>
    <p:sldId id="414" r:id="rId20"/>
    <p:sldId id="415" r:id="rId21"/>
    <p:sldId id="416" r:id="rId22"/>
    <p:sldId id="417" r:id="rId23"/>
    <p:sldId id="362" r:id="rId24"/>
    <p:sldId id="363" r:id="rId25"/>
    <p:sldId id="418" r:id="rId26"/>
    <p:sldId id="419" r:id="rId27"/>
    <p:sldId id="420" r:id="rId28"/>
    <p:sldId id="421" r:id="rId29"/>
    <p:sldId id="422" r:id="rId30"/>
    <p:sldId id="369" r:id="rId31"/>
    <p:sldId id="371" r:id="rId32"/>
    <p:sldId id="370" r:id="rId33"/>
    <p:sldId id="372" r:id="rId34"/>
    <p:sldId id="376" r:id="rId35"/>
    <p:sldId id="377" r:id="rId36"/>
    <p:sldId id="373" r:id="rId37"/>
    <p:sldId id="374" r:id="rId38"/>
    <p:sldId id="423" r:id="rId39"/>
  </p:sldIdLst>
  <p:sldSz cx="12192000" cy="6858000"/>
  <p:notesSz cx="6858000" cy="9144000"/>
  <p:defaultTextStyle>
    <a:defPPr>
      <a:defRPr lang="de-DE"/>
    </a:defPPr>
    <a:lvl1pPr algn="l" defTabSz="457200"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defTabSz="457200"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defTabSz="457200"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defTabSz="457200"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defTabSz="457200"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923">
          <p15:clr>
            <a:srgbClr val="A4A3A4"/>
          </p15:clr>
        </p15:guide>
        <p15:guide id="2" orient="horz" pos="3884">
          <p15:clr>
            <a:srgbClr val="A4A3A4"/>
          </p15:clr>
        </p15:guide>
        <p15:guide id="3" pos="699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A9FE0"/>
    <a:srgbClr val="96D2E6"/>
    <a:srgbClr val="96B491"/>
    <a:srgbClr val="6EAABE"/>
    <a:srgbClr val="A8B6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112" d="100"/>
          <a:sy n="112" d="100"/>
        </p:scale>
        <p:origin x="758" y="91"/>
      </p:cViewPr>
      <p:guideLst>
        <p:guide orient="horz" pos="923"/>
        <p:guide orient="horz" pos="3884"/>
        <p:guide pos="6992"/>
      </p:guideLst>
    </p:cSldViewPr>
  </p:slideViewPr>
  <p:notesTextViewPr>
    <p:cViewPr>
      <p:scale>
        <a:sx n="75" d="100"/>
        <a:sy n="75" d="100"/>
      </p:scale>
      <p:origin x="0" y="0"/>
    </p:cViewPr>
  </p:notesTextViewPr>
  <p:sorterViewPr>
    <p:cViewPr>
      <p:scale>
        <a:sx n="100" d="100"/>
        <a:sy n="100" d="100"/>
      </p:scale>
      <p:origin x="0" y="384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673B2613-63B4-E64B-4EAA-EC1899E87A0F}"/>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pitchFamily="1" charset="0"/>
                <a:ea typeface="ＭＳ Ｐゴシック" pitchFamily="1" charset="-128"/>
                <a:cs typeface="ＭＳ Ｐゴシック" pitchFamily="1" charset="-128"/>
              </a:defRPr>
            </a:lvl1pPr>
          </a:lstStyle>
          <a:p>
            <a:pPr>
              <a:defRPr/>
            </a:pPr>
            <a:endParaRPr lang="de-DE"/>
          </a:p>
        </p:txBody>
      </p:sp>
      <p:sp>
        <p:nvSpPr>
          <p:cNvPr id="3" name="Datumsplatzhalter 2">
            <a:extLst>
              <a:ext uri="{FF2B5EF4-FFF2-40B4-BE49-F238E27FC236}">
                <a16:creationId xmlns:a16="http://schemas.microsoft.com/office/drawing/2014/main" id="{29FB6389-DB18-DA89-E2C4-2C8407C0F5DF}"/>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BF4D0AF5-9809-47A7-9044-680C5354A078}" type="datetime1">
              <a:rPr lang="de-DE" altLang="de-DE"/>
              <a:pPr>
                <a:defRPr/>
              </a:pPr>
              <a:t>13.06.2024</a:t>
            </a:fld>
            <a:endParaRPr lang="de-DE" altLang="de-DE"/>
          </a:p>
        </p:txBody>
      </p:sp>
      <p:sp>
        <p:nvSpPr>
          <p:cNvPr id="4" name="Fußzeilenplatzhalter 3">
            <a:extLst>
              <a:ext uri="{FF2B5EF4-FFF2-40B4-BE49-F238E27FC236}">
                <a16:creationId xmlns:a16="http://schemas.microsoft.com/office/drawing/2014/main" id="{ADB9C6CC-F7C1-E7EE-7009-2DB322E53434}"/>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pitchFamily="1" charset="0"/>
                <a:ea typeface="ＭＳ Ｐゴシック" pitchFamily="1" charset="-128"/>
                <a:cs typeface="ＭＳ Ｐゴシック" pitchFamily="1" charset="-128"/>
              </a:defRPr>
            </a:lvl1pPr>
          </a:lstStyle>
          <a:p>
            <a:pPr>
              <a:defRPr/>
            </a:pPr>
            <a:endParaRPr lang="de-DE"/>
          </a:p>
        </p:txBody>
      </p:sp>
      <p:sp>
        <p:nvSpPr>
          <p:cNvPr id="5" name="Foliennummernplatzhalter 4">
            <a:extLst>
              <a:ext uri="{FF2B5EF4-FFF2-40B4-BE49-F238E27FC236}">
                <a16:creationId xmlns:a16="http://schemas.microsoft.com/office/drawing/2014/main" id="{B45AD099-D870-FB91-6FA4-FEC866736FE8}"/>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2DD0DC30-2AB3-4452-B7BC-07E270EDB597}" type="slidenum">
              <a:rPr lang="de-DE" altLang="de-DE"/>
              <a:pPr>
                <a:defRPr/>
              </a:pPr>
              <a:t>‹Nr.›</a:t>
            </a:fld>
            <a:endParaRPr lang="de-DE" altLang="de-D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A56AF454-946E-82EA-5586-179817C3958B}"/>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pitchFamily="1" charset="0"/>
                <a:ea typeface="ＭＳ Ｐゴシック" pitchFamily="1" charset="-128"/>
                <a:cs typeface="ＭＳ Ｐゴシック" pitchFamily="1" charset="-128"/>
              </a:defRPr>
            </a:lvl1pPr>
          </a:lstStyle>
          <a:p>
            <a:pPr>
              <a:defRPr/>
            </a:pPr>
            <a:endParaRPr lang="de-DE"/>
          </a:p>
        </p:txBody>
      </p:sp>
      <p:sp>
        <p:nvSpPr>
          <p:cNvPr id="3" name="Datumsplatzhalter 2">
            <a:extLst>
              <a:ext uri="{FF2B5EF4-FFF2-40B4-BE49-F238E27FC236}">
                <a16:creationId xmlns:a16="http://schemas.microsoft.com/office/drawing/2014/main" id="{A99E2923-4A4A-DD27-E7ED-7A16EA28FEA2}"/>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52F56326-0C84-4803-B9F4-4DD6EE38F220}" type="datetime1">
              <a:rPr lang="de-DE" altLang="de-DE"/>
              <a:pPr>
                <a:defRPr/>
              </a:pPr>
              <a:t>13.06.2024</a:t>
            </a:fld>
            <a:endParaRPr lang="de-DE" altLang="de-DE"/>
          </a:p>
        </p:txBody>
      </p:sp>
      <p:sp>
        <p:nvSpPr>
          <p:cNvPr id="4" name="Folienbildplatzhalter 3">
            <a:extLst>
              <a:ext uri="{FF2B5EF4-FFF2-40B4-BE49-F238E27FC236}">
                <a16:creationId xmlns:a16="http://schemas.microsoft.com/office/drawing/2014/main" id="{4F2FD542-FAC0-D86D-E977-C212DBF7B20B}"/>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a:extLst>
              <a:ext uri="{FF2B5EF4-FFF2-40B4-BE49-F238E27FC236}">
                <a16:creationId xmlns:a16="http://schemas.microsoft.com/office/drawing/2014/main" id="{90740DA3-A486-9635-9DF0-C58CA4CA5D5A}"/>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de-DE" altLang="de-DE" noProof="0"/>
              <a:t>Mastertextformat bearbeiten</a:t>
            </a:r>
          </a:p>
          <a:p>
            <a:pPr lvl="1"/>
            <a:r>
              <a:rPr lang="de-DE" altLang="de-DE" noProof="0"/>
              <a:t>Zweite Ebene</a:t>
            </a:r>
          </a:p>
          <a:p>
            <a:pPr lvl="2"/>
            <a:r>
              <a:rPr lang="de-DE" altLang="de-DE" noProof="0"/>
              <a:t>Dritte Ebene</a:t>
            </a:r>
          </a:p>
          <a:p>
            <a:pPr lvl="3"/>
            <a:r>
              <a:rPr lang="de-DE" altLang="de-DE" noProof="0"/>
              <a:t>Vierte Ebene</a:t>
            </a:r>
          </a:p>
          <a:p>
            <a:pPr lvl="4"/>
            <a:r>
              <a:rPr lang="de-DE" altLang="de-DE" noProof="0"/>
              <a:t>Fünfte Ebene</a:t>
            </a:r>
          </a:p>
        </p:txBody>
      </p:sp>
      <p:sp>
        <p:nvSpPr>
          <p:cNvPr id="6" name="Fußzeilenplatzhalter 5">
            <a:extLst>
              <a:ext uri="{FF2B5EF4-FFF2-40B4-BE49-F238E27FC236}">
                <a16:creationId xmlns:a16="http://schemas.microsoft.com/office/drawing/2014/main" id="{D33987D5-FBB6-1FB1-8859-86B14E3906C1}"/>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pitchFamily="1" charset="0"/>
                <a:ea typeface="ＭＳ Ｐゴシック" pitchFamily="1" charset="-128"/>
                <a:cs typeface="ＭＳ Ｐゴシック" pitchFamily="1" charset="-128"/>
              </a:defRPr>
            </a:lvl1pPr>
          </a:lstStyle>
          <a:p>
            <a:pPr>
              <a:defRPr/>
            </a:pPr>
            <a:endParaRPr lang="de-DE"/>
          </a:p>
        </p:txBody>
      </p:sp>
      <p:sp>
        <p:nvSpPr>
          <p:cNvPr id="7" name="Foliennummernplatzhalter 6">
            <a:extLst>
              <a:ext uri="{FF2B5EF4-FFF2-40B4-BE49-F238E27FC236}">
                <a16:creationId xmlns:a16="http://schemas.microsoft.com/office/drawing/2014/main" id="{B396F8A9-7540-6EC0-D95B-A9D96B49F168}"/>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4FA77943-CF31-4482-A148-1E694B4E17BD}"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ＭＳ Ｐゴシック" pitchFamily="1"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Geneva" charset="-128"/>
      </a:defRPr>
    </a:lvl3pPr>
    <a:lvl4pPr marL="1371600" algn="l" defTabSz="457200" rtl="0" eaLnBrk="0" fontAlgn="base" hangingPunct="0">
      <a:spcBef>
        <a:spcPct val="30000"/>
      </a:spcBef>
      <a:spcAft>
        <a:spcPct val="0"/>
      </a:spcAft>
      <a:defRPr sz="1200" kern="1200">
        <a:solidFill>
          <a:schemeClr val="tx1"/>
        </a:solidFill>
        <a:latin typeface="+mn-lt"/>
        <a:ea typeface="Geneva" charset="-128"/>
        <a:cs typeface="Geneva" charset="0"/>
      </a:defRPr>
    </a:lvl4pPr>
    <a:lvl5pPr marL="1828800" algn="l" defTabSz="457200" rtl="0" eaLnBrk="0" fontAlgn="base" hangingPunct="0">
      <a:spcBef>
        <a:spcPct val="30000"/>
      </a:spcBef>
      <a:spcAft>
        <a:spcPct val="0"/>
      </a:spcAft>
      <a:defRPr sz="1200" kern="1200">
        <a:solidFill>
          <a:schemeClr val="tx1"/>
        </a:solidFill>
        <a:latin typeface="+mn-lt"/>
        <a:ea typeface="Geneva" charset="-128"/>
        <a:cs typeface="Geneva"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11" name="Titelplatzhalter 1">
            <a:extLst>
              <a:ext uri="{FF2B5EF4-FFF2-40B4-BE49-F238E27FC236}">
                <a16:creationId xmlns:a16="http://schemas.microsoft.com/office/drawing/2014/main" id="{93A89A9C-C27D-4DE6-4D27-16122AE11F01}"/>
              </a:ext>
            </a:extLst>
          </p:cNvPr>
          <p:cNvSpPr>
            <a:spLocks noGrp="1"/>
          </p:cNvSpPr>
          <p:nvPr>
            <p:ph type="title"/>
          </p:nvPr>
        </p:nvSpPr>
        <p:spPr>
          <a:xfrm>
            <a:off x="329939" y="1029214"/>
            <a:ext cx="11519554" cy="494785"/>
          </a:xfrm>
          <a:prstGeom prst="rect">
            <a:avLst/>
          </a:prstGeom>
          <a:effectLst>
            <a:reflection stA="10000" endPos="20000" dir="5400000" sy="-100000" algn="bl" rotWithShape="0"/>
          </a:effectLst>
        </p:spPr>
        <p:txBody>
          <a:bodyPr vert="horz" lIns="0" tIns="0" rIns="0" bIns="0" rtlCol="0" anchor="ctr" anchorCtr="0">
            <a:noAutofit/>
          </a:bodyPr>
          <a:lstStyle/>
          <a:p>
            <a:r>
              <a:rPr lang="de-DE" dirty="0"/>
              <a:t>Headline</a:t>
            </a:r>
          </a:p>
        </p:txBody>
      </p:sp>
      <p:sp>
        <p:nvSpPr>
          <p:cNvPr id="2" name="Textplatzhalter 2">
            <a:extLst>
              <a:ext uri="{FF2B5EF4-FFF2-40B4-BE49-F238E27FC236}">
                <a16:creationId xmlns:a16="http://schemas.microsoft.com/office/drawing/2014/main" id="{1F9D20A8-E83B-AE8C-02CC-7E549D93C1FA}"/>
              </a:ext>
            </a:extLst>
          </p:cNvPr>
          <p:cNvSpPr>
            <a:spLocks noGrp="1"/>
          </p:cNvSpPr>
          <p:nvPr>
            <p:ph idx="1"/>
          </p:nvPr>
        </p:nvSpPr>
        <p:spPr bwMode="auto">
          <a:xfrm>
            <a:off x="329939" y="1635125"/>
            <a:ext cx="11519554" cy="403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108000" rIns="91440" bIns="108000" numCol="1" anchor="t" anchorCtr="0" compatLnSpc="1">
            <a:prstTxWarp prst="textNoShape">
              <a:avLst/>
            </a:prstTxWarp>
          </a:bodyPr>
          <a:lstStyle/>
          <a:p>
            <a:pPr lvl="0"/>
            <a:r>
              <a:rPr lang="de-DE" altLang="de-DE" dirty="0"/>
              <a:t>Zwischenheadline</a:t>
            </a:r>
          </a:p>
          <a:p>
            <a:pPr lvl="1"/>
            <a:r>
              <a:rPr lang="de-DE" altLang="de-DE" dirty="0" err="1"/>
              <a:t>Copytext</a:t>
            </a:r>
            <a:endParaRPr lang="de-DE" altLang="de-DE" dirty="0"/>
          </a:p>
          <a:p>
            <a:pPr lvl="2"/>
            <a:r>
              <a:rPr lang="de-DE" altLang="de-DE" dirty="0" err="1"/>
              <a:t>Bulletpoints</a:t>
            </a:r>
            <a:endParaRPr lang="de-DE" altLang="de-DE" dirty="0"/>
          </a:p>
          <a:p>
            <a:pPr lvl="4"/>
            <a:r>
              <a:rPr lang="de-DE" altLang="de-DE" dirty="0"/>
              <a:t>Sub-</a:t>
            </a:r>
            <a:r>
              <a:rPr lang="de-DE" altLang="de-DE" dirty="0" err="1"/>
              <a:t>Bullets</a:t>
            </a:r>
            <a:endParaRPr lang="de-DE" altLang="de-DE" dirty="0"/>
          </a:p>
        </p:txBody>
      </p:sp>
    </p:spTree>
    <p:extLst>
      <p:ext uri="{BB962C8B-B14F-4D97-AF65-F5344CB8AC3E}">
        <p14:creationId xmlns:p14="http://schemas.microsoft.com/office/powerpoint/2010/main" val="28284216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sp>
        <p:nvSpPr>
          <p:cNvPr id="9" name="Titelplatzhalter 1">
            <a:extLst>
              <a:ext uri="{FF2B5EF4-FFF2-40B4-BE49-F238E27FC236}">
                <a16:creationId xmlns:a16="http://schemas.microsoft.com/office/drawing/2014/main" id="{72136ED0-45DF-DF3D-8704-56E8AC7836A7}"/>
              </a:ext>
            </a:extLst>
          </p:cNvPr>
          <p:cNvSpPr>
            <a:spLocks noGrp="1"/>
          </p:cNvSpPr>
          <p:nvPr>
            <p:ph type="title"/>
          </p:nvPr>
        </p:nvSpPr>
        <p:spPr>
          <a:xfrm>
            <a:off x="329939" y="1029214"/>
            <a:ext cx="11519554" cy="494785"/>
          </a:xfrm>
          <a:prstGeom prst="rect">
            <a:avLst/>
          </a:prstGeom>
          <a:effectLst>
            <a:reflection stA="10000" endPos="20000" dir="5400000" sy="-100000" algn="bl" rotWithShape="0"/>
          </a:effectLst>
        </p:spPr>
        <p:txBody>
          <a:bodyPr vert="horz" lIns="0" tIns="0" rIns="0" bIns="0" rtlCol="0" anchor="ctr" anchorCtr="0">
            <a:noAutofit/>
          </a:bodyPr>
          <a:lstStyle/>
          <a:p>
            <a:r>
              <a:rPr lang="de-DE" dirty="0"/>
              <a:t>Headline</a:t>
            </a:r>
          </a:p>
        </p:txBody>
      </p:sp>
      <p:sp>
        <p:nvSpPr>
          <p:cNvPr id="2" name="Textplatzhalter 2">
            <a:extLst>
              <a:ext uri="{FF2B5EF4-FFF2-40B4-BE49-F238E27FC236}">
                <a16:creationId xmlns:a16="http://schemas.microsoft.com/office/drawing/2014/main" id="{A93F19DA-DE7E-3252-AE72-33FAE4D68304}"/>
              </a:ext>
            </a:extLst>
          </p:cNvPr>
          <p:cNvSpPr>
            <a:spLocks noGrp="1"/>
          </p:cNvSpPr>
          <p:nvPr>
            <p:ph idx="1"/>
          </p:nvPr>
        </p:nvSpPr>
        <p:spPr bwMode="auto">
          <a:xfrm>
            <a:off x="329939" y="1635125"/>
            <a:ext cx="11519554" cy="403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108000" rIns="91440" bIns="108000" numCol="1" anchor="t" anchorCtr="0" compatLnSpc="1">
            <a:prstTxWarp prst="textNoShape">
              <a:avLst/>
            </a:prstTxWarp>
          </a:bodyPr>
          <a:lstStyle/>
          <a:p>
            <a:pPr lvl="0"/>
            <a:r>
              <a:rPr lang="de-DE" altLang="de-DE" dirty="0"/>
              <a:t>Zwischenheadline</a:t>
            </a:r>
          </a:p>
          <a:p>
            <a:pPr lvl="1"/>
            <a:r>
              <a:rPr lang="de-DE" altLang="de-DE" dirty="0" err="1"/>
              <a:t>Copytext</a:t>
            </a:r>
            <a:endParaRPr lang="de-DE" altLang="de-DE" dirty="0"/>
          </a:p>
          <a:p>
            <a:pPr lvl="2"/>
            <a:r>
              <a:rPr lang="de-DE" altLang="de-DE" dirty="0" err="1"/>
              <a:t>Bulletpoints</a:t>
            </a:r>
            <a:endParaRPr lang="de-DE" altLang="de-DE" dirty="0"/>
          </a:p>
          <a:p>
            <a:pPr lvl="4"/>
            <a:r>
              <a:rPr lang="de-DE" altLang="de-DE" dirty="0"/>
              <a:t>Sub-</a:t>
            </a:r>
            <a:r>
              <a:rPr lang="de-DE" altLang="de-DE" dirty="0" err="1"/>
              <a:t>Bullets</a:t>
            </a:r>
            <a:endParaRPr lang="de-DE" altLang="de-DE" dirty="0"/>
          </a:p>
        </p:txBody>
      </p:sp>
    </p:spTree>
    <p:extLst>
      <p:ext uri="{BB962C8B-B14F-4D97-AF65-F5344CB8AC3E}">
        <p14:creationId xmlns:p14="http://schemas.microsoft.com/office/powerpoint/2010/main" val="326024832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4DF96F43-A245-1FC4-249C-F5573E10C631}"/>
              </a:ext>
            </a:extLst>
          </p:cNvPr>
          <p:cNvPicPr>
            <a:picLocks noChangeAspect="1"/>
          </p:cNvPicPr>
          <p:nvPr userDrawn="1"/>
        </p:nvPicPr>
        <p:blipFill>
          <a:blip r:embed="rId4"/>
          <a:stretch>
            <a:fillRect/>
          </a:stretch>
        </p:blipFill>
        <p:spPr>
          <a:xfrm>
            <a:off x="8147050" y="5194873"/>
            <a:ext cx="4121150" cy="1660547"/>
          </a:xfrm>
          <a:prstGeom prst="rect">
            <a:avLst/>
          </a:prstGeom>
        </p:spPr>
      </p:pic>
      <p:sp>
        <p:nvSpPr>
          <p:cNvPr id="2" name="Titelplatzhalter 1">
            <a:extLst>
              <a:ext uri="{FF2B5EF4-FFF2-40B4-BE49-F238E27FC236}">
                <a16:creationId xmlns:a16="http://schemas.microsoft.com/office/drawing/2014/main" id="{2A643445-68AE-F314-AB63-42A5532C62F2}"/>
              </a:ext>
            </a:extLst>
          </p:cNvPr>
          <p:cNvSpPr>
            <a:spLocks noGrp="1"/>
          </p:cNvSpPr>
          <p:nvPr>
            <p:ph type="title"/>
          </p:nvPr>
        </p:nvSpPr>
        <p:spPr>
          <a:xfrm>
            <a:off x="329939" y="1029214"/>
            <a:ext cx="11519554" cy="494785"/>
          </a:xfrm>
          <a:prstGeom prst="rect">
            <a:avLst/>
          </a:prstGeom>
          <a:effectLst>
            <a:reflection stA="10000" endPos="20000" dir="5400000" sy="-100000" algn="bl" rotWithShape="0"/>
          </a:effectLst>
        </p:spPr>
        <p:txBody>
          <a:bodyPr vert="horz" lIns="0" tIns="0" rIns="0" bIns="0" rtlCol="0" anchor="ctr" anchorCtr="0">
            <a:noAutofit/>
          </a:bodyPr>
          <a:lstStyle/>
          <a:p>
            <a:r>
              <a:rPr lang="de-DE" dirty="0"/>
              <a:t>Headline</a:t>
            </a:r>
          </a:p>
        </p:txBody>
      </p:sp>
      <p:sp>
        <p:nvSpPr>
          <p:cNvPr id="1029" name="Textplatzhalter 2">
            <a:extLst>
              <a:ext uri="{FF2B5EF4-FFF2-40B4-BE49-F238E27FC236}">
                <a16:creationId xmlns:a16="http://schemas.microsoft.com/office/drawing/2014/main" id="{DAB7BE83-5B71-F6F5-5417-92F14D887B38}"/>
              </a:ext>
            </a:extLst>
          </p:cNvPr>
          <p:cNvSpPr>
            <a:spLocks noGrp="1"/>
          </p:cNvSpPr>
          <p:nvPr>
            <p:ph type="body" idx="1"/>
          </p:nvPr>
        </p:nvSpPr>
        <p:spPr bwMode="auto">
          <a:xfrm>
            <a:off x="329939" y="1635125"/>
            <a:ext cx="11519554" cy="403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108000" rIns="91440" bIns="108000" numCol="1" anchor="t" anchorCtr="0" compatLnSpc="1">
            <a:prstTxWarp prst="textNoShape">
              <a:avLst/>
            </a:prstTxWarp>
          </a:bodyPr>
          <a:lstStyle/>
          <a:p>
            <a:pPr lvl="0"/>
            <a:r>
              <a:rPr lang="de-DE" altLang="de-DE" dirty="0"/>
              <a:t>Zwischenheadline</a:t>
            </a:r>
          </a:p>
          <a:p>
            <a:pPr lvl="1"/>
            <a:r>
              <a:rPr lang="de-DE" altLang="de-DE" dirty="0" err="1"/>
              <a:t>Copytext</a:t>
            </a:r>
            <a:endParaRPr lang="de-DE" altLang="de-DE" dirty="0"/>
          </a:p>
          <a:p>
            <a:pPr lvl="2"/>
            <a:r>
              <a:rPr lang="de-DE" altLang="de-DE" dirty="0" err="1"/>
              <a:t>Bulletpoints</a:t>
            </a:r>
            <a:endParaRPr lang="de-DE" altLang="de-DE" dirty="0"/>
          </a:p>
          <a:p>
            <a:pPr lvl="4"/>
            <a:r>
              <a:rPr lang="de-DE" altLang="de-DE" dirty="0"/>
              <a:t>Sub-</a:t>
            </a:r>
            <a:r>
              <a:rPr lang="de-DE" altLang="de-DE" dirty="0" err="1"/>
              <a:t>Bullets</a:t>
            </a:r>
            <a:endParaRPr lang="de-DE" altLang="de-DE" dirty="0"/>
          </a:p>
        </p:txBody>
      </p:sp>
      <p:pic>
        <p:nvPicPr>
          <p:cNvPr id="1034" name="Grafik 3">
            <a:extLst>
              <a:ext uri="{FF2B5EF4-FFF2-40B4-BE49-F238E27FC236}">
                <a16:creationId xmlns:a16="http://schemas.microsoft.com/office/drawing/2014/main" id="{66259E38-9A40-9FDF-1AA1-4614FDE2BC7A}"/>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858768" y="258877"/>
            <a:ext cx="19907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7">
            <a:extLst>
              <a:ext uri="{FF2B5EF4-FFF2-40B4-BE49-F238E27FC236}">
                <a16:creationId xmlns:a16="http://schemas.microsoft.com/office/drawing/2014/main" id="{54914D11-617D-DE38-746C-93D5BB3A5701}"/>
              </a:ext>
            </a:extLst>
          </p:cNvPr>
          <p:cNvPicPr>
            <a:picLocks noChangeAspect="1"/>
          </p:cNvPicPr>
          <p:nvPr userDrawn="1"/>
        </p:nvPicPr>
        <p:blipFill>
          <a:blip r:embed="rId6"/>
          <a:stretch>
            <a:fillRect/>
          </a:stretch>
        </p:blipFill>
        <p:spPr>
          <a:xfrm>
            <a:off x="161047" y="6077802"/>
            <a:ext cx="2374460" cy="742490"/>
          </a:xfrm>
          <a:prstGeom prst="rect">
            <a:avLst/>
          </a:prstGeom>
        </p:spPr>
      </p:pic>
      <p:pic>
        <p:nvPicPr>
          <p:cNvPr id="13" name="Grafik 12">
            <a:extLst>
              <a:ext uri="{FF2B5EF4-FFF2-40B4-BE49-F238E27FC236}">
                <a16:creationId xmlns:a16="http://schemas.microsoft.com/office/drawing/2014/main" id="{B1399C6B-B813-9268-1BCA-88C50C638B30}"/>
              </a:ext>
            </a:extLst>
          </p:cNvPr>
          <p:cNvPicPr>
            <a:picLocks noChangeAspect="1"/>
          </p:cNvPicPr>
          <p:nvPr userDrawn="1"/>
        </p:nvPicPr>
        <p:blipFill>
          <a:blip r:embed="rId7"/>
          <a:stretch>
            <a:fillRect/>
          </a:stretch>
        </p:blipFill>
        <p:spPr>
          <a:xfrm>
            <a:off x="2633160" y="6139490"/>
            <a:ext cx="1784208" cy="624040"/>
          </a:xfrm>
          <a:prstGeom prst="rect">
            <a:avLst/>
          </a:prstGeom>
        </p:spPr>
      </p:pic>
    </p:spTree>
  </p:cSld>
  <p:clrMap bg1="lt1" tx1="dk1" bg2="lt2" tx2="dk2" accent1="accent1" accent2="accent2" accent3="accent3" accent4="accent4" accent5="accent5" accent6="accent6" hlink="hlink" folHlink="folHlink"/>
  <p:sldLayoutIdLst>
    <p:sldLayoutId id="2147483690" r:id="rId1"/>
    <p:sldLayoutId id="2147483691" r:id="rId2"/>
  </p:sldLayoutIdLst>
  <p:transition spd="med">
    <p:zoom/>
  </p:transition>
  <p:hf hdr="0"/>
  <p:txStyles>
    <p:titleStyle>
      <a:lvl1pPr algn="l" defTabSz="457200" rtl="0" eaLnBrk="0" fontAlgn="base" hangingPunct="0">
        <a:spcBef>
          <a:spcPct val="0"/>
        </a:spcBef>
        <a:spcAft>
          <a:spcPct val="0"/>
        </a:spcAft>
        <a:defRPr sz="2000" b="1" kern="1200">
          <a:solidFill>
            <a:schemeClr val="tx1"/>
          </a:solidFill>
          <a:latin typeface="+mj-lt"/>
          <a:ea typeface="+mj-ea"/>
          <a:cs typeface="+mj-cs"/>
        </a:defRPr>
      </a:lvl1pPr>
      <a:lvl2pPr algn="l" defTabSz="457200" rtl="0" eaLnBrk="0" fontAlgn="base" hangingPunct="0">
        <a:spcBef>
          <a:spcPct val="0"/>
        </a:spcBef>
        <a:spcAft>
          <a:spcPct val="0"/>
        </a:spcAft>
        <a:defRPr sz="2000" b="1">
          <a:solidFill>
            <a:schemeClr val="tx1"/>
          </a:solidFill>
          <a:latin typeface="Arial" pitchFamily="1" charset="0"/>
          <a:ea typeface="ＭＳ Ｐゴシック" pitchFamily="1" charset="-128"/>
          <a:cs typeface="Arial" charset="0"/>
        </a:defRPr>
      </a:lvl2pPr>
      <a:lvl3pPr algn="l" defTabSz="457200" rtl="0" eaLnBrk="0" fontAlgn="base" hangingPunct="0">
        <a:spcBef>
          <a:spcPct val="0"/>
        </a:spcBef>
        <a:spcAft>
          <a:spcPct val="0"/>
        </a:spcAft>
        <a:defRPr sz="2000" b="1">
          <a:solidFill>
            <a:schemeClr val="tx1"/>
          </a:solidFill>
          <a:latin typeface="Arial" pitchFamily="1" charset="0"/>
          <a:ea typeface="ＭＳ Ｐゴシック" pitchFamily="1" charset="-128"/>
          <a:cs typeface="Arial" charset="0"/>
        </a:defRPr>
      </a:lvl3pPr>
      <a:lvl4pPr algn="l" defTabSz="457200" rtl="0" eaLnBrk="0" fontAlgn="base" hangingPunct="0">
        <a:spcBef>
          <a:spcPct val="0"/>
        </a:spcBef>
        <a:spcAft>
          <a:spcPct val="0"/>
        </a:spcAft>
        <a:defRPr sz="2000" b="1">
          <a:solidFill>
            <a:schemeClr val="tx1"/>
          </a:solidFill>
          <a:latin typeface="Arial" pitchFamily="1" charset="0"/>
          <a:ea typeface="ＭＳ Ｐゴシック" pitchFamily="1" charset="-128"/>
          <a:cs typeface="Arial" charset="0"/>
        </a:defRPr>
      </a:lvl4pPr>
      <a:lvl5pPr algn="l" defTabSz="457200" rtl="0" eaLnBrk="0" fontAlgn="base" hangingPunct="0">
        <a:spcBef>
          <a:spcPct val="0"/>
        </a:spcBef>
        <a:spcAft>
          <a:spcPct val="0"/>
        </a:spcAft>
        <a:defRPr sz="2000" b="1">
          <a:solidFill>
            <a:schemeClr val="tx1"/>
          </a:solidFill>
          <a:latin typeface="Arial" pitchFamily="1" charset="0"/>
          <a:ea typeface="ＭＳ Ｐゴシック" pitchFamily="1" charset="-128"/>
          <a:cs typeface="Arial" charset="0"/>
        </a:defRPr>
      </a:lvl5pPr>
      <a:lvl6pPr marL="457200" algn="l" defTabSz="457200" rtl="0" fontAlgn="base">
        <a:spcBef>
          <a:spcPct val="0"/>
        </a:spcBef>
        <a:spcAft>
          <a:spcPct val="0"/>
        </a:spcAft>
        <a:defRPr sz="2000" b="1">
          <a:solidFill>
            <a:schemeClr val="tx1"/>
          </a:solidFill>
          <a:latin typeface="Arial" pitchFamily="1" charset="0"/>
          <a:ea typeface="ＭＳ Ｐゴシック" pitchFamily="1" charset="-128"/>
        </a:defRPr>
      </a:lvl6pPr>
      <a:lvl7pPr marL="914400" algn="l" defTabSz="457200" rtl="0" fontAlgn="base">
        <a:spcBef>
          <a:spcPct val="0"/>
        </a:spcBef>
        <a:spcAft>
          <a:spcPct val="0"/>
        </a:spcAft>
        <a:defRPr sz="2000" b="1">
          <a:solidFill>
            <a:schemeClr val="tx1"/>
          </a:solidFill>
          <a:latin typeface="Arial" pitchFamily="1" charset="0"/>
          <a:ea typeface="ＭＳ Ｐゴシック" pitchFamily="1" charset="-128"/>
        </a:defRPr>
      </a:lvl7pPr>
      <a:lvl8pPr marL="1371600" algn="l" defTabSz="457200" rtl="0" fontAlgn="base">
        <a:spcBef>
          <a:spcPct val="0"/>
        </a:spcBef>
        <a:spcAft>
          <a:spcPct val="0"/>
        </a:spcAft>
        <a:defRPr sz="2000" b="1">
          <a:solidFill>
            <a:schemeClr val="tx1"/>
          </a:solidFill>
          <a:latin typeface="Arial" pitchFamily="1" charset="0"/>
          <a:ea typeface="ＭＳ Ｐゴシック" pitchFamily="1" charset="-128"/>
        </a:defRPr>
      </a:lvl8pPr>
      <a:lvl9pPr marL="1828800" algn="l" defTabSz="457200" rtl="0" fontAlgn="base">
        <a:spcBef>
          <a:spcPct val="0"/>
        </a:spcBef>
        <a:spcAft>
          <a:spcPct val="0"/>
        </a:spcAft>
        <a:defRPr sz="2000" b="1">
          <a:solidFill>
            <a:schemeClr val="tx1"/>
          </a:solidFill>
          <a:latin typeface="Arial" pitchFamily="1" charset="0"/>
          <a:ea typeface="ＭＳ Ｐゴシック" pitchFamily="1" charset="-128"/>
        </a:defRPr>
      </a:lvl9pPr>
    </p:titleStyle>
    <p:bodyStyle>
      <a:lvl1pPr marL="266700" indent="-266700" algn="l" defTabSz="457200" rtl="0" eaLnBrk="0" fontAlgn="base" hangingPunct="0">
        <a:spcBef>
          <a:spcPct val="20000"/>
        </a:spcBef>
        <a:spcAft>
          <a:spcPct val="0"/>
        </a:spcAft>
        <a:buClr>
          <a:srgbClr val="0A9FE0"/>
        </a:buClr>
        <a:buFont typeface="Lucida Grande" charset="0"/>
        <a:buChar char="➔"/>
        <a:defRPr sz="1600" b="0" kern="1200">
          <a:solidFill>
            <a:schemeClr val="tx1"/>
          </a:solidFill>
          <a:latin typeface="+mn-lt"/>
          <a:ea typeface="+mn-ea"/>
          <a:cs typeface="+mn-cs"/>
        </a:defRPr>
      </a:lvl1pPr>
      <a:lvl2pPr marL="266700" indent="190500" algn="l" defTabSz="457200" rtl="0" eaLnBrk="0" fontAlgn="base" hangingPunct="0">
        <a:lnSpc>
          <a:spcPts val="1800"/>
        </a:lnSpc>
        <a:spcBef>
          <a:spcPts val="1400"/>
        </a:spcBef>
        <a:spcAft>
          <a:spcPct val="0"/>
        </a:spcAft>
        <a:buClr>
          <a:srgbClr val="A8B6BC"/>
        </a:buClr>
        <a:buFont typeface="Arial" panose="020B0604020202020204" pitchFamily="34" charset="0"/>
        <a:defRPr sz="1600" b="0" kern="1200">
          <a:solidFill>
            <a:schemeClr val="tx1"/>
          </a:solidFill>
          <a:latin typeface="+mn-lt"/>
          <a:ea typeface="+mn-ea"/>
          <a:cs typeface="+mn-cs"/>
        </a:defRPr>
      </a:lvl2pPr>
      <a:lvl3pPr marL="717550" indent="-266700" algn="l" defTabSz="457200" rtl="0" eaLnBrk="0" fontAlgn="base" hangingPunct="0">
        <a:lnSpc>
          <a:spcPts val="1650"/>
        </a:lnSpc>
        <a:spcBef>
          <a:spcPts val="1400"/>
        </a:spcBef>
        <a:spcAft>
          <a:spcPct val="0"/>
        </a:spcAft>
        <a:buClr>
          <a:srgbClr val="A8B6BC"/>
        </a:buClr>
        <a:buFont typeface="Lucida Grande" charset="0"/>
        <a:buChar char="➔"/>
        <a:defRPr sz="1600" b="0" kern="1200">
          <a:solidFill>
            <a:schemeClr val="tx1"/>
          </a:solidFill>
          <a:latin typeface="+mn-lt"/>
          <a:ea typeface="+mn-ea"/>
          <a:cs typeface="+mn-cs"/>
        </a:defRPr>
      </a:lvl3pPr>
      <a:lvl4pPr marL="266700" indent="1104900" algn="l" defTabSz="457200" rtl="0" eaLnBrk="0" fontAlgn="base" hangingPunct="0">
        <a:lnSpc>
          <a:spcPts val="1350"/>
        </a:lnSpc>
        <a:spcBef>
          <a:spcPts val="600"/>
        </a:spcBef>
        <a:spcAft>
          <a:spcPct val="0"/>
        </a:spcAft>
        <a:defRPr sz="1600" b="0" i="1" kern="1200">
          <a:solidFill>
            <a:schemeClr val="tx1"/>
          </a:solidFill>
          <a:latin typeface="+mn-lt"/>
          <a:ea typeface="+mn-ea"/>
          <a:cs typeface="+mn-cs"/>
        </a:defRPr>
      </a:lvl4pPr>
      <a:lvl5pPr marL="895350" indent="-177800" algn="l" defTabSz="457200" rtl="0" eaLnBrk="0" fontAlgn="base" hangingPunct="0">
        <a:lnSpc>
          <a:spcPts val="1300"/>
        </a:lnSpc>
        <a:spcBef>
          <a:spcPts val="1000"/>
        </a:spcBef>
        <a:spcAft>
          <a:spcPct val="0"/>
        </a:spcAft>
        <a:buClr>
          <a:srgbClr val="A8B6BC"/>
        </a:buClr>
        <a:buFont typeface="Lucida Grande" charset="0"/>
        <a:buChar char="➔"/>
        <a:defRPr sz="1600" b="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bundesaerztekammer.d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7CDEEF72-3AD7-5CE2-44CD-AA1B07E422AE}"/>
              </a:ext>
            </a:extLst>
          </p:cNvPr>
          <p:cNvSpPr/>
          <p:nvPr/>
        </p:nvSpPr>
        <p:spPr>
          <a:xfrm>
            <a:off x="0" y="0"/>
            <a:ext cx="12192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pic>
        <p:nvPicPr>
          <p:cNvPr id="6" name="Grafik 5">
            <a:extLst>
              <a:ext uri="{FF2B5EF4-FFF2-40B4-BE49-F238E27FC236}">
                <a16:creationId xmlns:a16="http://schemas.microsoft.com/office/drawing/2014/main" id="{8B2A39A0-657D-2F5F-4356-8DB713F9296B}"/>
              </a:ext>
            </a:extLst>
          </p:cNvPr>
          <p:cNvPicPr>
            <a:picLocks noChangeAspect="1"/>
          </p:cNvPicPr>
          <p:nvPr/>
        </p:nvPicPr>
        <p:blipFill>
          <a:blip r:embed="rId2"/>
          <a:stretch>
            <a:fillRect/>
          </a:stretch>
        </p:blipFill>
        <p:spPr>
          <a:xfrm>
            <a:off x="2461910" y="1280459"/>
            <a:ext cx="7284455" cy="2417065"/>
          </a:xfrm>
          <a:prstGeom prst="rect">
            <a:avLst/>
          </a:prstGeom>
        </p:spPr>
      </p:pic>
      <p:pic>
        <p:nvPicPr>
          <p:cNvPr id="10" name="Grafik 9">
            <a:extLst>
              <a:ext uri="{FF2B5EF4-FFF2-40B4-BE49-F238E27FC236}">
                <a16:creationId xmlns:a16="http://schemas.microsoft.com/office/drawing/2014/main" id="{B30A37FB-7168-AB04-E2ED-361C8D7AB128}"/>
              </a:ext>
            </a:extLst>
          </p:cNvPr>
          <p:cNvPicPr>
            <a:picLocks noChangeAspect="1"/>
          </p:cNvPicPr>
          <p:nvPr/>
        </p:nvPicPr>
        <p:blipFill>
          <a:blip r:embed="rId3"/>
          <a:stretch>
            <a:fillRect/>
          </a:stretch>
        </p:blipFill>
        <p:spPr>
          <a:xfrm>
            <a:off x="116961" y="5859873"/>
            <a:ext cx="3138194" cy="981309"/>
          </a:xfrm>
          <a:prstGeom prst="rect">
            <a:avLst/>
          </a:prstGeom>
        </p:spPr>
      </p:pic>
      <p:pic>
        <p:nvPicPr>
          <p:cNvPr id="12" name="Grafik 11">
            <a:extLst>
              <a:ext uri="{FF2B5EF4-FFF2-40B4-BE49-F238E27FC236}">
                <a16:creationId xmlns:a16="http://schemas.microsoft.com/office/drawing/2014/main" id="{F2F1A4B6-6DC8-BAF6-91B0-503E6A043AB9}"/>
              </a:ext>
            </a:extLst>
          </p:cNvPr>
          <p:cNvPicPr>
            <a:picLocks noChangeAspect="1"/>
          </p:cNvPicPr>
          <p:nvPr/>
        </p:nvPicPr>
        <p:blipFill>
          <a:blip r:embed="rId4"/>
          <a:stretch>
            <a:fillRect/>
          </a:stretch>
        </p:blipFill>
        <p:spPr>
          <a:xfrm>
            <a:off x="3437583" y="5938023"/>
            <a:ext cx="2389990" cy="835916"/>
          </a:xfrm>
          <a:prstGeom prst="rect">
            <a:avLst/>
          </a:prstGeom>
        </p:spPr>
      </p:pic>
      <p:pic>
        <p:nvPicPr>
          <p:cNvPr id="3" name="Grafik 2">
            <a:extLst>
              <a:ext uri="{FF2B5EF4-FFF2-40B4-BE49-F238E27FC236}">
                <a16:creationId xmlns:a16="http://schemas.microsoft.com/office/drawing/2014/main" id="{4853DF71-24F0-AC42-B30F-F7D4AA434C89}"/>
              </a:ext>
            </a:extLst>
          </p:cNvPr>
          <p:cNvPicPr>
            <a:picLocks noChangeAspect="1"/>
          </p:cNvPicPr>
          <p:nvPr/>
        </p:nvPicPr>
        <p:blipFill>
          <a:blip r:embed="rId5"/>
          <a:stretch>
            <a:fillRect/>
          </a:stretch>
        </p:blipFill>
        <p:spPr>
          <a:xfrm>
            <a:off x="5634709" y="4067034"/>
            <a:ext cx="6926627" cy="2790966"/>
          </a:xfrm>
          <a:prstGeom prst="rect">
            <a:avLst/>
          </a:prstGeom>
        </p:spPr>
      </p:pic>
    </p:spTree>
    <p:extLst>
      <p:ext uri="{BB962C8B-B14F-4D97-AF65-F5344CB8AC3E}">
        <p14:creationId xmlns:p14="http://schemas.microsoft.com/office/powerpoint/2010/main" val="4288872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456609-C181-C641-0C99-D292C00A45DE}"/>
              </a:ext>
            </a:extLst>
          </p:cNvPr>
          <p:cNvSpPr>
            <a:spLocks noGrp="1"/>
          </p:cNvSpPr>
          <p:nvPr>
            <p:ph type="title"/>
          </p:nvPr>
        </p:nvSpPr>
        <p:spPr/>
        <p:txBody>
          <a:bodyPr/>
          <a:lstStyle/>
          <a:p>
            <a:r>
              <a:rPr lang="de-DE" altLang="de-DE" sz="2000" dirty="0"/>
              <a:t>Bevollmächtigte, Betreuerinnen/ Betreuer</a:t>
            </a:r>
            <a:endParaRPr lang="de-DE" dirty="0"/>
          </a:p>
        </p:txBody>
      </p:sp>
      <p:grpSp>
        <p:nvGrpSpPr>
          <p:cNvPr id="4" name="Gruppieren 3">
            <a:extLst>
              <a:ext uri="{FF2B5EF4-FFF2-40B4-BE49-F238E27FC236}">
                <a16:creationId xmlns:a16="http://schemas.microsoft.com/office/drawing/2014/main" id="{85693881-D554-7B13-8056-976A04D6A3B9}"/>
              </a:ext>
            </a:extLst>
          </p:cNvPr>
          <p:cNvGrpSpPr/>
          <p:nvPr/>
        </p:nvGrpSpPr>
        <p:grpSpPr>
          <a:xfrm>
            <a:off x="251930" y="1879759"/>
            <a:ext cx="9461211" cy="3308728"/>
            <a:chOff x="305089" y="2501936"/>
            <a:chExt cx="9461211" cy="3308728"/>
          </a:xfrm>
        </p:grpSpPr>
        <p:sp>
          <p:nvSpPr>
            <p:cNvPr id="5" name="Text Box 6">
              <a:extLst>
                <a:ext uri="{FF2B5EF4-FFF2-40B4-BE49-F238E27FC236}">
                  <a16:creationId xmlns:a16="http://schemas.microsoft.com/office/drawing/2014/main" id="{5FBA009E-DB4C-1713-13F1-61FBD646B8FD}"/>
                </a:ext>
              </a:extLst>
            </p:cNvPr>
            <p:cNvSpPr txBox="1">
              <a:spLocks noChangeArrowheads="1"/>
            </p:cNvSpPr>
            <p:nvPr/>
          </p:nvSpPr>
          <p:spPr bwMode="auto">
            <a:xfrm>
              <a:off x="305089" y="2501936"/>
              <a:ext cx="7313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r>
                <a:rPr lang="de-DE" altLang="de-DE" sz="2000" dirty="0"/>
                <a:t>Wer macht was?</a:t>
              </a:r>
            </a:p>
          </p:txBody>
        </p:sp>
        <p:sp>
          <p:nvSpPr>
            <p:cNvPr id="6" name="Text Box 6">
              <a:extLst>
                <a:ext uri="{FF2B5EF4-FFF2-40B4-BE49-F238E27FC236}">
                  <a16:creationId xmlns:a16="http://schemas.microsoft.com/office/drawing/2014/main" id="{85CD86E0-9B30-088B-F039-91289456071B}"/>
                </a:ext>
              </a:extLst>
            </p:cNvPr>
            <p:cNvSpPr txBox="1">
              <a:spLocks noChangeArrowheads="1"/>
            </p:cNvSpPr>
            <p:nvPr/>
          </p:nvSpPr>
          <p:spPr bwMode="auto">
            <a:xfrm>
              <a:off x="3192462" y="3491108"/>
              <a:ext cx="1309199" cy="646331"/>
            </a:xfrm>
            <a:prstGeom prst="rect">
              <a:avLst/>
            </a:prstGeom>
            <a:noFill/>
            <a:ln w="9525">
              <a:solidFill>
                <a:srgbClr val="0A9FE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r>
                <a:rPr lang="de-DE" altLang="de-DE" sz="1800" dirty="0"/>
                <a:t>Patientin/ Patient</a:t>
              </a:r>
            </a:p>
          </p:txBody>
        </p:sp>
        <p:sp>
          <p:nvSpPr>
            <p:cNvPr id="7" name="Text Box 6">
              <a:extLst>
                <a:ext uri="{FF2B5EF4-FFF2-40B4-BE49-F238E27FC236}">
                  <a16:creationId xmlns:a16="http://schemas.microsoft.com/office/drawing/2014/main" id="{A6226E1B-B3E7-333B-D7BB-9E242F4527B8}"/>
                </a:ext>
              </a:extLst>
            </p:cNvPr>
            <p:cNvSpPr txBox="1">
              <a:spLocks noChangeArrowheads="1"/>
            </p:cNvSpPr>
            <p:nvPr/>
          </p:nvSpPr>
          <p:spPr bwMode="auto">
            <a:xfrm>
              <a:off x="3192463" y="5164333"/>
              <a:ext cx="2241550" cy="646331"/>
            </a:xfrm>
            <a:prstGeom prst="rect">
              <a:avLst/>
            </a:prstGeom>
            <a:noFill/>
            <a:ln w="9525">
              <a:solidFill>
                <a:srgbClr val="0A9FE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r>
                <a:rPr lang="de-DE" altLang="de-DE" sz="1800" dirty="0"/>
                <a:t>Bevollmächtigte/</a:t>
              </a:r>
            </a:p>
            <a:p>
              <a:pPr defTabSz="914400" eaLnBrk="1" hangingPunct="1">
                <a:spcBef>
                  <a:spcPct val="0"/>
                </a:spcBef>
                <a:buClrTx/>
                <a:buFontTx/>
                <a:buNone/>
              </a:pPr>
              <a:r>
                <a:rPr lang="de-DE" altLang="de-DE" sz="1800" dirty="0"/>
                <a:t>Bevollmächtigte</a:t>
              </a:r>
            </a:p>
          </p:txBody>
        </p:sp>
        <p:sp>
          <p:nvSpPr>
            <p:cNvPr id="8" name="Text Box 6">
              <a:extLst>
                <a:ext uri="{FF2B5EF4-FFF2-40B4-BE49-F238E27FC236}">
                  <a16:creationId xmlns:a16="http://schemas.microsoft.com/office/drawing/2014/main" id="{FF160A74-C4CE-8A5F-4A73-4FFC7100D7A2}"/>
                </a:ext>
              </a:extLst>
            </p:cNvPr>
            <p:cNvSpPr txBox="1">
              <a:spLocks noChangeArrowheads="1"/>
            </p:cNvSpPr>
            <p:nvPr/>
          </p:nvSpPr>
          <p:spPr bwMode="auto">
            <a:xfrm>
              <a:off x="7886700" y="3491108"/>
              <a:ext cx="1106488" cy="369888"/>
            </a:xfrm>
            <a:prstGeom prst="rect">
              <a:avLst/>
            </a:prstGeom>
            <a:noFill/>
            <a:ln w="9525">
              <a:solidFill>
                <a:srgbClr val="0A9FE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eaLnBrk="1" hangingPunct="1">
                <a:spcBef>
                  <a:spcPct val="0"/>
                </a:spcBef>
                <a:buClrTx/>
                <a:buFontTx/>
                <a:buNone/>
              </a:pPr>
              <a:r>
                <a:rPr lang="de-DE" altLang="de-DE" sz="1800"/>
                <a:t>Gericht</a:t>
              </a:r>
            </a:p>
          </p:txBody>
        </p:sp>
        <p:sp>
          <p:nvSpPr>
            <p:cNvPr id="9" name="Text Box 6">
              <a:extLst>
                <a:ext uri="{FF2B5EF4-FFF2-40B4-BE49-F238E27FC236}">
                  <a16:creationId xmlns:a16="http://schemas.microsoft.com/office/drawing/2014/main" id="{BA8B5D99-AD0E-E113-E9C6-313BE27D9554}"/>
                </a:ext>
              </a:extLst>
            </p:cNvPr>
            <p:cNvSpPr txBox="1">
              <a:spLocks noChangeArrowheads="1"/>
            </p:cNvSpPr>
            <p:nvPr/>
          </p:nvSpPr>
          <p:spPr bwMode="auto">
            <a:xfrm>
              <a:off x="7191375" y="5164333"/>
              <a:ext cx="1801813" cy="646331"/>
            </a:xfrm>
            <a:prstGeom prst="rect">
              <a:avLst/>
            </a:prstGeom>
            <a:noFill/>
            <a:ln w="9525">
              <a:solidFill>
                <a:srgbClr val="0A9FE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eaLnBrk="1" hangingPunct="1">
                <a:spcBef>
                  <a:spcPct val="0"/>
                </a:spcBef>
                <a:buClrTx/>
                <a:buFontTx/>
                <a:buNone/>
              </a:pPr>
              <a:r>
                <a:rPr lang="de-DE" altLang="de-DE" sz="1800" dirty="0"/>
                <a:t>Betreuerin/</a:t>
              </a:r>
            </a:p>
            <a:p>
              <a:pPr algn="ctr" defTabSz="914400" eaLnBrk="1" hangingPunct="1">
                <a:spcBef>
                  <a:spcPct val="0"/>
                </a:spcBef>
                <a:buClrTx/>
                <a:buFontTx/>
                <a:buNone/>
              </a:pPr>
              <a:r>
                <a:rPr lang="de-DE" altLang="de-DE" sz="1800" dirty="0"/>
                <a:t>Betreuer</a:t>
              </a:r>
            </a:p>
          </p:txBody>
        </p:sp>
        <p:sp>
          <p:nvSpPr>
            <p:cNvPr id="10" name="Text Box 6">
              <a:extLst>
                <a:ext uri="{FF2B5EF4-FFF2-40B4-BE49-F238E27FC236}">
                  <a16:creationId xmlns:a16="http://schemas.microsoft.com/office/drawing/2014/main" id="{49D80331-DB39-B0DF-0C93-13326E57E057}"/>
                </a:ext>
              </a:extLst>
            </p:cNvPr>
            <p:cNvSpPr txBox="1">
              <a:spLocks noChangeArrowheads="1"/>
            </p:cNvSpPr>
            <p:nvPr/>
          </p:nvSpPr>
          <p:spPr bwMode="auto">
            <a:xfrm>
              <a:off x="3192463" y="4372100"/>
              <a:ext cx="180181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r>
                <a:rPr lang="de-DE" altLang="de-DE" sz="1400" b="0" dirty="0"/>
                <a:t>benennt in der „Vorsorgevollmacht“</a:t>
              </a:r>
            </a:p>
          </p:txBody>
        </p:sp>
        <p:sp>
          <p:nvSpPr>
            <p:cNvPr id="11" name="Text Box 6">
              <a:extLst>
                <a:ext uri="{FF2B5EF4-FFF2-40B4-BE49-F238E27FC236}">
                  <a16:creationId xmlns:a16="http://schemas.microsoft.com/office/drawing/2014/main" id="{90221FC3-671A-228D-E7E4-DC7E188F41CA}"/>
                </a:ext>
              </a:extLst>
            </p:cNvPr>
            <p:cNvSpPr txBox="1">
              <a:spLocks noChangeArrowheads="1"/>
            </p:cNvSpPr>
            <p:nvPr/>
          </p:nvSpPr>
          <p:spPr bwMode="auto">
            <a:xfrm>
              <a:off x="7747000" y="4259458"/>
              <a:ext cx="12461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eaLnBrk="1" hangingPunct="1">
                <a:spcBef>
                  <a:spcPct val="0"/>
                </a:spcBef>
                <a:buClrTx/>
                <a:buFontTx/>
                <a:buNone/>
              </a:pPr>
              <a:r>
                <a:rPr lang="de-DE" altLang="de-DE" sz="1400" b="0"/>
                <a:t>beauftragt („Betreuung“)</a:t>
              </a:r>
            </a:p>
          </p:txBody>
        </p:sp>
        <p:sp>
          <p:nvSpPr>
            <p:cNvPr id="12" name="Text Box 6">
              <a:extLst>
                <a:ext uri="{FF2B5EF4-FFF2-40B4-BE49-F238E27FC236}">
                  <a16:creationId xmlns:a16="http://schemas.microsoft.com/office/drawing/2014/main" id="{0C421232-53F9-3C16-E197-4BED4973ACB1}"/>
                </a:ext>
              </a:extLst>
            </p:cNvPr>
            <p:cNvSpPr txBox="1">
              <a:spLocks noChangeArrowheads="1"/>
            </p:cNvSpPr>
            <p:nvPr/>
          </p:nvSpPr>
          <p:spPr bwMode="auto">
            <a:xfrm>
              <a:off x="5100638" y="3167258"/>
              <a:ext cx="20685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eaLnBrk="1" hangingPunct="1">
                <a:spcBef>
                  <a:spcPct val="0"/>
                </a:spcBef>
                <a:buClrTx/>
                <a:buFontTx/>
                <a:buNone/>
              </a:pPr>
              <a:r>
                <a:rPr lang="de-DE" altLang="de-DE" sz="1400" b="0"/>
                <a:t>schlägt vor in der „Betreuungsverfügung“</a:t>
              </a:r>
            </a:p>
          </p:txBody>
        </p:sp>
        <p:sp>
          <p:nvSpPr>
            <p:cNvPr id="13" name="Nach unten gekrümmter Pfeil 2">
              <a:extLst>
                <a:ext uri="{FF2B5EF4-FFF2-40B4-BE49-F238E27FC236}">
                  <a16:creationId xmlns:a16="http://schemas.microsoft.com/office/drawing/2014/main" id="{D93F00A2-439E-989C-C867-1E6EE0E6D7FD}"/>
                </a:ext>
              </a:extLst>
            </p:cNvPr>
            <p:cNvSpPr/>
            <p:nvPr/>
          </p:nvSpPr>
          <p:spPr>
            <a:xfrm>
              <a:off x="4002088" y="2732283"/>
              <a:ext cx="4370387" cy="627063"/>
            </a:xfrm>
            <a:prstGeom prst="curvedDownArrow">
              <a:avLst>
                <a:gd name="adj1" fmla="val 27476"/>
                <a:gd name="adj2" fmla="val 51100"/>
                <a:gd name="adj3" fmla="val 25000"/>
              </a:avLst>
            </a:prstGeom>
            <a:solidFill>
              <a:srgbClr val="0A9F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sz="1800">
                <a:solidFill>
                  <a:schemeClr val="tx1"/>
                </a:solidFill>
              </a:endParaRPr>
            </a:p>
          </p:txBody>
        </p:sp>
        <p:sp>
          <p:nvSpPr>
            <p:cNvPr id="14" name="Nach links gekrümmter Pfeil 3">
              <a:extLst>
                <a:ext uri="{FF2B5EF4-FFF2-40B4-BE49-F238E27FC236}">
                  <a16:creationId xmlns:a16="http://schemas.microsoft.com/office/drawing/2014/main" id="{54619245-42D0-D155-71F7-F70DD9B5C64F}"/>
                </a:ext>
              </a:extLst>
            </p:cNvPr>
            <p:cNvSpPr/>
            <p:nvPr/>
          </p:nvSpPr>
          <p:spPr>
            <a:xfrm>
              <a:off x="9131300" y="3617549"/>
              <a:ext cx="635000" cy="1987550"/>
            </a:xfrm>
            <a:prstGeom prst="curvedLeftArrow">
              <a:avLst/>
            </a:prstGeom>
            <a:solidFill>
              <a:srgbClr val="0A9F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sz="1800">
                <a:solidFill>
                  <a:schemeClr val="tx1"/>
                </a:solidFill>
              </a:endParaRPr>
            </a:p>
          </p:txBody>
        </p:sp>
        <p:sp>
          <p:nvSpPr>
            <p:cNvPr id="15" name="Nach rechts gekrümmter Pfeil 4">
              <a:extLst>
                <a:ext uri="{FF2B5EF4-FFF2-40B4-BE49-F238E27FC236}">
                  <a16:creationId xmlns:a16="http://schemas.microsoft.com/office/drawing/2014/main" id="{3952FF3E-6550-8B3A-12F1-4BE41CB64863}"/>
                </a:ext>
              </a:extLst>
            </p:cNvPr>
            <p:cNvSpPr/>
            <p:nvPr/>
          </p:nvSpPr>
          <p:spPr>
            <a:xfrm>
              <a:off x="2405063" y="3617549"/>
              <a:ext cx="649287" cy="1987550"/>
            </a:xfrm>
            <a:prstGeom prst="curvedRightArrow">
              <a:avLst/>
            </a:prstGeom>
            <a:solidFill>
              <a:srgbClr val="0A9F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sz="1800">
                <a:solidFill>
                  <a:schemeClr val="tx1"/>
                </a:solidFill>
              </a:endParaRPr>
            </a:p>
          </p:txBody>
        </p:sp>
      </p:grpSp>
    </p:spTree>
    <p:extLst>
      <p:ext uri="{BB962C8B-B14F-4D97-AF65-F5344CB8AC3E}">
        <p14:creationId xmlns:p14="http://schemas.microsoft.com/office/powerpoint/2010/main" val="2258034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liennummernplatzhalter 3">
            <a:extLst>
              <a:ext uri="{FF2B5EF4-FFF2-40B4-BE49-F238E27FC236}">
                <a16:creationId xmlns:a16="http://schemas.microsoft.com/office/drawing/2014/main" id="{A2E0AB7B-E2BD-1A0F-EE57-A300D45DF4AE}"/>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Tx/>
              <a:buNone/>
            </a:pPr>
            <a:fld id="{2F5D9854-0E6E-4CCE-91D1-8C930377C13E}" type="slidenum">
              <a:rPr lang="de-DE" altLang="de-DE" sz="1000" b="0">
                <a:solidFill>
                  <a:schemeClr val="bg2"/>
                </a:solidFill>
                <a:latin typeface="Verdana" panose="020B0604030504040204" pitchFamily="34" charset="0"/>
              </a:rPr>
              <a:pPr algn="r" defTabSz="914400">
                <a:spcBef>
                  <a:spcPct val="0"/>
                </a:spcBef>
                <a:buClrTx/>
                <a:buFontTx/>
                <a:buNone/>
              </a:pPr>
              <a:t>10</a:t>
            </a:fld>
            <a:endParaRPr lang="de-DE" altLang="de-DE" sz="1000" b="0">
              <a:solidFill>
                <a:schemeClr val="bg2"/>
              </a:solidFill>
              <a:latin typeface="Verdana" panose="020B0604030504040204" pitchFamily="34" charset="0"/>
            </a:endParaRPr>
          </a:p>
        </p:txBody>
      </p:sp>
      <p:sp>
        <p:nvSpPr>
          <p:cNvPr id="14339" name="Untertitel 2">
            <a:extLst>
              <a:ext uri="{FF2B5EF4-FFF2-40B4-BE49-F238E27FC236}">
                <a16:creationId xmlns:a16="http://schemas.microsoft.com/office/drawing/2014/main" id="{596F3E34-4B75-490D-1456-E9E069CA4D73}"/>
              </a:ext>
            </a:extLst>
          </p:cNvPr>
          <p:cNvSpPr>
            <a:spLocks/>
          </p:cNvSpPr>
          <p:nvPr/>
        </p:nvSpPr>
        <p:spPr bwMode="auto">
          <a:xfrm>
            <a:off x="353533" y="1882221"/>
            <a:ext cx="6705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eaLnBrk="1" hangingPunct="1">
              <a:buFont typeface="Lucida Grande" charset="0"/>
              <a:buNone/>
            </a:pPr>
            <a:r>
              <a:rPr lang="de-DE" altLang="de-DE" sz="4000" dirty="0"/>
              <a:t>Was ist beim Abfassen </a:t>
            </a:r>
            <a:br>
              <a:rPr lang="de-DE" altLang="de-DE" sz="4000" dirty="0"/>
            </a:br>
            <a:r>
              <a:rPr lang="de-DE" altLang="de-DE" sz="4000" dirty="0"/>
              <a:t>zu beachten?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A1070E-F648-3FEF-1985-F5BD94B6B3B4}"/>
              </a:ext>
            </a:extLst>
          </p:cNvPr>
          <p:cNvSpPr>
            <a:spLocks noGrp="1"/>
          </p:cNvSpPr>
          <p:nvPr>
            <p:ph type="title"/>
          </p:nvPr>
        </p:nvSpPr>
        <p:spPr/>
        <p:txBody>
          <a:bodyPr/>
          <a:lstStyle/>
          <a:p>
            <a:r>
              <a:rPr lang="de-DE" altLang="de-DE" sz="2000" dirty="0"/>
              <a:t>Schwierigkeiten beim Abfassen</a:t>
            </a:r>
            <a:endParaRPr lang="de-DE" dirty="0"/>
          </a:p>
        </p:txBody>
      </p:sp>
      <p:sp>
        <p:nvSpPr>
          <p:cNvPr id="3" name="Inhaltsplatzhalter 2">
            <a:extLst>
              <a:ext uri="{FF2B5EF4-FFF2-40B4-BE49-F238E27FC236}">
                <a16:creationId xmlns:a16="http://schemas.microsoft.com/office/drawing/2014/main" id="{7E2C80F8-F9F6-0F99-F1EE-E68183BB9EC2}"/>
              </a:ext>
            </a:extLst>
          </p:cNvPr>
          <p:cNvSpPr>
            <a:spLocks noGrp="1"/>
          </p:cNvSpPr>
          <p:nvPr>
            <p:ph idx="4294967295"/>
          </p:nvPr>
        </p:nvSpPr>
        <p:spPr>
          <a:xfrm>
            <a:off x="329939" y="1635125"/>
            <a:ext cx="11519554" cy="4035425"/>
          </a:xfrm>
        </p:spPr>
        <p:txBody>
          <a:bodyPr/>
          <a:lstStyle/>
          <a:p>
            <a:pPr defTabSz="914400">
              <a:lnSpc>
                <a:spcPct val="150000"/>
              </a:lnSpc>
              <a:buClr>
                <a:srgbClr val="0A9FE0"/>
              </a:buClr>
              <a:buFont typeface="Lucida Grande" charset="0"/>
              <a:buChar char="→"/>
            </a:pPr>
            <a:r>
              <a:rPr lang="de-DE" altLang="de-DE" b="0" dirty="0"/>
              <a:t> zukünftige gesundheitliche Situationen sind kaum abzusehen</a:t>
            </a:r>
          </a:p>
          <a:p>
            <a:pPr defTabSz="914400">
              <a:lnSpc>
                <a:spcPct val="150000"/>
              </a:lnSpc>
              <a:buClr>
                <a:srgbClr val="0A9FE0"/>
              </a:buClr>
              <a:buFont typeface="Lucida Grande" charset="0"/>
              <a:buChar char="→"/>
            </a:pPr>
            <a:r>
              <a:rPr lang="de-DE" altLang="de-DE" b="0" dirty="0"/>
              <a:t> die eigenen Wünsche sind nur schwer vorausschauend festzulegen</a:t>
            </a:r>
          </a:p>
          <a:p>
            <a:pPr defTabSz="914400">
              <a:lnSpc>
                <a:spcPct val="150000"/>
              </a:lnSpc>
              <a:buClr>
                <a:srgbClr val="0A9FE0"/>
              </a:buClr>
              <a:buFont typeface="Lucida Grande" charset="0"/>
              <a:buChar char="→"/>
            </a:pPr>
            <a:r>
              <a:rPr lang="de-DE" altLang="de-DE" b="0" dirty="0"/>
              <a:t> es fehlen die notwendigen medizinischen Kenntnisse für fachgerechte Aussagen</a:t>
            </a:r>
          </a:p>
          <a:p>
            <a:endParaRPr lang="de-DE" dirty="0"/>
          </a:p>
        </p:txBody>
      </p:sp>
    </p:spTree>
    <p:extLst>
      <p:ext uri="{BB962C8B-B14F-4D97-AF65-F5344CB8AC3E}">
        <p14:creationId xmlns:p14="http://schemas.microsoft.com/office/powerpoint/2010/main" val="10380150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F78CAE-A703-153C-1FDB-F93DF1016675}"/>
              </a:ext>
            </a:extLst>
          </p:cNvPr>
          <p:cNvSpPr>
            <a:spLocks noGrp="1"/>
          </p:cNvSpPr>
          <p:nvPr>
            <p:ph type="title"/>
          </p:nvPr>
        </p:nvSpPr>
        <p:spPr/>
        <p:txBody>
          <a:bodyPr/>
          <a:lstStyle/>
          <a:p>
            <a:r>
              <a:rPr lang="de-DE" altLang="de-DE" sz="2000" dirty="0"/>
              <a:t>Empfehlung zum Vorgehen beim Abfassen</a:t>
            </a:r>
            <a:endParaRPr lang="de-DE" dirty="0"/>
          </a:p>
        </p:txBody>
      </p:sp>
      <p:sp>
        <p:nvSpPr>
          <p:cNvPr id="3" name="Inhaltsplatzhalter 2">
            <a:extLst>
              <a:ext uri="{FF2B5EF4-FFF2-40B4-BE49-F238E27FC236}">
                <a16:creationId xmlns:a16="http://schemas.microsoft.com/office/drawing/2014/main" id="{3C5CA6B2-1648-2168-A6C8-48316636625F}"/>
              </a:ext>
            </a:extLst>
          </p:cNvPr>
          <p:cNvSpPr>
            <a:spLocks noGrp="1"/>
          </p:cNvSpPr>
          <p:nvPr>
            <p:ph idx="4294967295"/>
          </p:nvPr>
        </p:nvSpPr>
        <p:spPr>
          <a:xfrm>
            <a:off x="329939" y="1635125"/>
            <a:ext cx="11519554" cy="4035425"/>
          </a:xfrm>
        </p:spPr>
        <p:txBody>
          <a:bodyPr/>
          <a:lstStyle/>
          <a:p>
            <a:pPr defTabSz="914400">
              <a:lnSpc>
                <a:spcPct val="150000"/>
              </a:lnSpc>
              <a:buFontTx/>
              <a:buNone/>
            </a:pPr>
            <a:r>
              <a:rPr lang="de-DE" altLang="de-DE" b="0" dirty="0"/>
              <a:t>Patientenverfügungen sind primär eine Handlungsanweisung an den Arzt:</a:t>
            </a:r>
          </a:p>
          <a:p>
            <a:pPr defTabSz="914400">
              <a:lnSpc>
                <a:spcPct val="150000"/>
              </a:lnSpc>
              <a:buFont typeface="Lucida Grande" charset="0"/>
              <a:buChar char="→"/>
            </a:pPr>
            <a:r>
              <a:rPr lang="de-DE" altLang="de-DE" b="0" dirty="0"/>
              <a:t> Verwendung eines standardisierten Mustervordrucks</a:t>
            </a:r>
          </a:p>
          <a:p>
            <a:pPr defTabSz="914400">
              <a:lnSpc>
                <a:spcPct val="150000"/>
              </a:lnSpc>
              <a:buFont typeface="Lucida Grande" charset="0"/>
              <a:buChar char="→"/>
            </a:pPr>
            <a:r>
              <a:rPr lang="de-DE" altLang="de-DE" b="0" dirty="0"/>
              <a:t> Rückgriff auf ärztliche Hilfe beim Abfassen </a:t>
            </a:r>
          </a:p>
        </p:txBody>
      </p:sp>
    </p:spTree>
    <p:extLst>
      <p:ext uri="{BB962C8B-B14F-4D97-AF65-F5344CB8AC3E}">
        <p14:creationId xmlns:p14="http://schemas.microsoft.com/office/powerpoint/2010/main" val="1194035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EF3A9E-FB73-5262-7ED5-8CB792D84A33}"/>
              </a:ext>
            </a:extLst>
          </p:cNvPr>
          <p:cNvSpPr>
            <a:spLocks noGrp="1"/>
          </p:cNvSpPr>
          <p:nvPr>
            <p:ph type="title"/>
          </p:nvPr>
        </p:nvSpPr>
        <p:spPr/>
        <p:txBody>
          <a:bodyPr/>
          <a:lstStyle/>
          <a:p>
            <a:r>
              <a:rPr lang="de-DE" altLang="de-DE" sz="2000" dirty="0"/>
              <a:t>Wann liegt eine wirksame Patientenverfügung vor?</a:t>
            </a:r>
            <a:endParaRPr lang="de-DE" dirty="0"/>
          </a:p>
        </p:txBody>
      </p:sp>
      <p:sp>
        <p:nvSpPr>
          <p:cNvPr id="3" name="Inhaltsplatzhalter 2">
            <a:extLst>
              <a:ext uri="{FF2B5EF4-FFF2-40B4-BE49-F238E27FC236}">
                <a16:creationId xmlns:a16="http://schemas.microsoft.com/office/drawing/2014/main" id="{E7A5E0BA-09A1-B0BA-C53F-40D0C5212C5B}"/>
              </a:ext>
            </a:extLst>
          </p:cNvPr>
          <p:cNvSpPr>
            <a:spLocks noGrp="1"/>
          </p:cNvSpPr>
          <p:nvPr>
            <p:ph idx="4294967295"/>
          </p:nvPr>
        </p:nvSpPr>
        <p:spPr>
          <a:xfrm>
            <a:off x="329939" y="1635125"/>
            <a:ext cx="11519554" cy="4035425"/>
          </a:xfrm>
        </p:spPr>
        <p:txBody>
          <a:bodyPr/>
          <a:lstStyle/>
          <a:p>
            <a:pPr defTabSz="914400">
              <a:lnSpc>
                <a:spcPct val="150000"/>
              </a:lnSpc>
              <a:buFont typeface="Lucida Grande" charset="0"/>
              <a:buChar char="→"/>
            </a:pPr>
            <a:r>
              <a:rPr lang="de-DE" altLang="de-DE" sz="1600" b="0" dirty="0"/>
              <a:t>Verfasser/ Verfasserin ist </a:t>
            </a:r>
            <a:r>
              <a:rPr lang="de-DE" altLang="de-DE" sz="1600" b="0" dirty="0">
                <a:solidFill>
                  <a:srgbClr val="0A9FE0"/>
                </a:solidFill>
              </a:rPr>
              <a:t>volljährig</a:t>
            </a:r>
            <a:endParaRPr lang="de-DE" altLang="de-DE" sz="1600" b="0" dirty="0"/>
          </a:p>
          <a:p>
            <a:pPr defTabSz="914400">
              <a:lnSpc>
                <a:spcPct val="150000"/>
              </a:lnSpc>
              <a:buFont typeface="Lucida Grande" charset="0"/>
              <a:buChar char="→"/>
            </a:pPr>
            <a:r>
              <a:rPr lang="de-DE" altLang="de-DE" sz="1600" b="0" dirty="0"/>
              <a:t>die Verfügung wurde </a:t>
            </a:r>
            <a:r>
              <a:rPr lang="de-DE" altLang="de-DE" sz="1600" b="0" dirty="0">
                <a:solidFill>
                  <a:srgbClr val="0A9FE0"/>
                </a:solidFill>
              </a:rPr>
              <a:t>nicht</a:t>
            </a:r>
            <a:r>
              <a:rPr lang="de-DE" altLang="de-DE" sz="1600" b="0" dirty="0"/>
              <a:t> widerrufen</a:t>
            </a:r>
          </a:p>
          <a:p>
            <a:pPr defTabSz="914400">
              <a:lnSpc>
                <a:spcPct val="150000"/>
              </a:lnSpc>
              <a:buFont typeface="Lucida Grande" charset="0"/>
              <a:buChar char="→"/>
            </a:pPr>
            <a:r>
              <a:rPr lang="de-DE" altLang="de-DE" sz="1600" b="0" dirty="0"/>
              <a:t>die </a:t>
            </a:r>
            <a:r>
              <a:rPr lang="de-DE" altLang="de-DE" sz="1600" b="0" dirty="0">
                <a:solidFill>
                  <a:srgbClr val="0A9FE0"/>
                </a:solidFill>
              </a:rPr>
              <a:t>aktuelle</a:t>
            </a:r>
            <a:r>
              <a:rPr lang="de-DE" altLang="de-DE" sz="1600" b="0" dirty="0"/>
              <a:t> Gesundheitsschädigung ist benannt </a:t>
            </a:r>
            <a:br>
              <a:rPr lang="de-DE" altLang="de-DE" sz="1600" b="0" dirty="0"/>
            </a:br>
            <a:r>
              <a:rPr lang="de-DE" altLang="de-DE" sz="1600" b="0" dirty="0"/>
              <a:t>(Diagnose und Prognose)</a:t>
            </a:r>
          </a:p>
          <a:p>
            <a:pPr defTabSz="914400">
              <a:lnSpc>
                <a:spcPct val="150000"/>
              </a:lnSpc>
              <a:buFont typeface="Lucida Grande" charset="0"/>
              <a:buChar char="→"/>
            </a:pPr>
            <a:r>
              <a:rPr lang="de-DE" altLang="de-DE" sz="1600" b="0" dirty="0">
                <a:solidFill>
                  <a:srgbClr val="0A9FE0"/>
                </a:solidFill>
              </a:rPr>
              <a:t>konkrete</a:t>
            </a:r>
            <a:r>
              <a:rPr lang="de-DE" altLang="de-DE" sz="1600" b="0" dirty="0"/>
              <a:t> Behandlungsmaßnahmen sind </a:t>
            </a:r>
            <a:br>
              <a:rPr lang="de-DE" altLang="de-DE" sz="1600" b="0" dirty="0"/>
            </a:br>
            <a:r>
              <a:rPr lang="de-DE" altLang="de-DE" sz="1600" b="0" dirty="0"/>
              <a:t>benannt und indiziert</a:t>
            </a:r>
          </a:p>
          <a:p>
            <a:endParaRPr lang="de-DE" dirty="0"/>
          </a:p>
        </p:txBody>
      </p:sp>
    </p:spTree>
    <p:extLst>
      <p:ext uri="{BB962C8B-B14F-4D97-AF65-F5344CB8AC3E}">
        <p14:creationId xmlns:p14="http://schemas.microsoft.com/office/powerpoint/2010/main" val="453608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CD6A66-3EBC-62E0-5664-18B623BDA674}"/>
              </a:ext>
            </a:extLst>
          </p:cNvPr>
          <p:cNvSpPr>
            <a:spLocks noGrp="1"/>
          </p:cNvSpPr>
          <p:nvPr>
            <p:ph type="title"/>
          </p:nvPr>
        </p:nvSpPr>
        <p:spPr/>
        <p:txBody>
          <a:bodyPr/>
          <a:lstStyle/>
          <a:p>
            <a:r>
              <a:rPr lang="de-DE" altLang="de-DE" sz="2000" dirty="0"/>
              <a:t>Wo findet man Hilfe und weitere Informationen?</a:t>
            </a:r>
            <a:endParaRPr lang="de-DE" dirty="0"/>
          </a:p>
        </p:txBody>
      </p:sp>
      <p:sp>
        <p:nvSpPr>
          <p:cNvPr id="3" name="Inhaltsplatzhalter 2">
            <a:extLst>
              <a:ext uri="{FF2B5EF4-FFF2-40B4-BE49-F238E27FC236}">
                <a16:creationId xmlns:a16="http://schemas.microsoft.com/office/drawing/2014/main" id="{0D2776E1-B26B-9E21-E1AA-341697BAF2BB}"/>
              </a:ext>
            </a:extLst>
          </p:cNvPr>
          <p:cNvSpPr>
            <a:spLocks noGrp="1"/>
          </p:cNvSpPr>
          <p:nvPr>
            <p:ph idx="4294967295"/>
          </p:nvPr>
        </p:nvSpPr>
        <p:spPr>
          <a:xfrm>
            <a:off x="329939" y="1635125"/>
            <a:ext cx="11519554" cy="4035425"/>
          </a:xfrm>
        </p:spPr>
        <p:txBody>
          <a:bodyPr/>
          <a:lstStyle/>
          <a:p>
            <a:pPr defTabSz="914400">
              <a:lnSpc>
                <a:spcPct val="150000"/>
              </a:lnSpc>
              <a:buFont typeface="Lucida Grande" charset="0"/>
              <a:buChar char="→"/>
            </a:pPr>
            <a:r>
              <a:rPr lang="de-DE" altLang="de-DE" sz="1600" b="0" dirty="0"/>
              <a:t>Bundesjustizministerium (www.bmj.de) </a:t>
            </a:r>
            <a:br>
              <a:rPr lang="de-DE" altLang="de-DE" sz="1600" b="0" dirty="0"/>
            </a:br>
            <a:r>
              <a:rPr lang="de-DE" altLang="de-DE" sz="1600" b="0" dirty="0"/>
              <a:t>Betreuungsrecht/Patientenverfügungen/Vorsorgevollmacht</a:t>
            </a:r>
          </a:p>
          <a:p>
            <a:pPr defTabSz="914400">
              <a:lnSpc>
                <a:spcPct val="150000"/>
              </a:lnSpc>
              <a:buFont typeface="Lucida Grande" charset="0"/>
              <a:buChar char="→"/>
            </a:pPr>
            <a:r>
              <a:rPr lang="de-DE" altLang="de-DE" sz="1600" b="0" dirty="0"/>
              <a:t>Bayerisches Staatsministerium der Justiz und für Verbraucherschutz (www.verwaltung.bayern.de) </a:t>
            </a:r>
            <a:br>
              <a:rPr lang="de-DE" altLang="de-DE" sz="1600" b="0" dirty="0"/>
            </a:br>
            <a:r>
              <a:rPr lang="de-DE" altLang="de-DE" sz="1600" b="0" dirty="0"/>
              <a:t>Vorsorge für Unfall, Krankheit Alter</a:t>
            </a:r>
          </a:p>
          <a:p>
            <a:pPr defTabSz="914400">
              <a:lnSpc>
                <a:spcPct val="150000"/>
              </a:lnSpc>
              <a:buFont typeface="Lucida Grande" charset="0"/>
              <a:buChar char="→"/>
            </a:pPr>
            <a:r>
              <a:rPr lang="de-DE" altLang="de-DE" sz="1600" b="0" dirty="0"/>
              <a:t>Bundesärztekammer (</a:t>
            </a:r>
            <a:r>
              <a:rPr lang="de-DE" altLang="de-DE" sz="1600" b="0" dirty="0">
                <a:hlinkClick r:id="rId2"/>
              </a:rPr>
              <a:t>www.bundesaerztekammer.de</a:t>
            </a:r>
            <a:r>
              <a:rPr lang="de-DE" altLang="de-DE" sz="1600" b="0" dirty="0"/>
              <a:t>) </a:t>
            </a:r>
            <a:br>
              <a:rPr lang="de-DE" altLang="de-DE" sz="1600" b="0" dirty="0"/>
            </a:br>
            <a:r>
              <a:rPr lang="de-DE" altLang="de-DE" sz="1600" b="0" dirty="0"/>
              <a:t>Empfehlungen zum Umgang mit Vorsorgevollmacht </a:t>
            </a:r>
            <a:br>
              <a:rPr lang="de-DE" altLang="de-DE" sz="1600" b="0" dirty="0"/>
            </a:br>
            <a:r>
              <a:rPr lang="de-DE" altLang="de-DE" sz="1600" b="0" dirty="0"/>
              <a:t>und Patientenverfügung in der ärztlichen Praxis</a:t>
            </a:r>
          </a:p>
          <a:p>
            <a:pPr defTabSz="914400">
              <a:lnSpc>
                <a:spcPct val="150000"/>
              </a:lnSpc>
              <a:buFont typeface="Lucida Grande" charset="0"/>
              <a:buChar char="→"/>
            </a:pPr>
            <a:r>
              <a:rPr lang="de-DE" altLang="de-DE" sz="1600" b="0" dirty="0"/>
              <a:t>Lokale Betreuungsvereine</a:t>
            </a:r>
          </a:p>
          <a:p>
            <a:pPr defTabSz="914400">
              <a:lnSpc>
                <a:spcPct val="150000"/>
              </a:lnSpc>
              <a:buFont typeface="Lucida Grande" charset="0"/>
              <a:buChar char="→"/>
            </a:pPr>
            <a:r>
              <a:rPr lang="de-DE" altLang="de-DE" sz="1600" b="0" dirty="0"/>
              <a:t>Notariat, Rechtsanwaltskanzleien</a:t>
            </a:r>
          </a:p>
        </p:txBody>
      </p:sp>
    </p:spTree>
    <p:extLst>
      <p:ext uri="{BB962C8B-B14F-4D97-AF65-F5344CB8AC3E}">
        <p14:creationId xmlns:p14="http://schemas.microsoft.com/office/powerpoint/2010/main" val="1409359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liennummernplatzhalter 3">
            <a:extLst>
              <a:ext uri="{FF2B5EF4-FFF2-40B4-BE49-F238E27FC236}">
                <a16:creationId xmlns:a16="http://schemas.microsoft.com/office/drawing/2014/main" id="{F023F1CA-0445-5A42-F6B1-A49BCB50EF6C}"/>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Tx/>
              <a:buNone/>
            </a:pPr>
            <a:fld id="{009CBF87-D3D6-4F97-A26E-1EBA72198B75}" type="slidenum">
              <a:rPr lang="de-DE" altLang="de-DE" sz="1000" b="0">
                <a:solidFill>
                  <a:schemeClr val="bg2"/>
                </a:solidFill>
                <a:latin typeface="Verdana" panose="020B0604030504040204" pitchFamily="34" charset="0"/>
              </a:rPr>
              <a:pPr algn="r" defTabSz="914400">
                <a:spcBef>
                  <a:spcPct val="0"/>
                </a:spcBef>
                <a:buClrTx/>
                <a:buFontTx/>
                <a:buNone/>
              </a:pPr>
              <a:t>15</a:t>
            </a:fld>
            <a:endParaRPr lang="de-DE" altLang="de-DE" sz="1000" b="0">
              <a:solidFill>
                <a:schemeClr val="bg2"/>
              </a:solidFill>
              <a:latin typeface="Verdana" panose="020B0604030504040204" pitchFamily="34" charset="0"/>
            </a:endParaRPr>
          </a:p>
        </p:txBody>
      </p:sp>
      <p:sp>
        <p:nvSpPr>
          <p:cNvPr id="19459" name="Untertitel 2">
            <a:extLst>
              <a:ext uri="{FF2B5EF4-FFF2-40B4-BE49-F238E27FC236}">
                <a16:creationId xmlns:a16="http://schemas.microsoft.com/office/drawing/2014/main" id="{37E3D7D9-6C14-5F5D-1D00-52491EF1400D}"/>
              </a:ext>
            </a:extLst>
          </p:cNvPr>
          <p:cNvSpPr>
            <a:spLocks/>
          </p:cNvSpPr>
          <p:nvPr/>
        </p:nvSpPr>
        <p:spPr bwMode="auto">
          <a:xfrm>
            <a:off x="357972" y="1869956"/>
            <a:ext cx="731996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eaLnBrk="1" hangingPunct="1">
              <a:buFont typeface="Lucida Grande" charset="0"/>
              <a:buNone/>
            </a:pPr>
            <a:r>
              <a:rPr lang="de-DE" altLang="de-DE" sz="3600" dirty="0"/>
              <a:t>Wie wird eine Patientenverfügung </a:t>
            </a:r>
            <a:br>
              <a:rPr lang="de-DE" altLang="de-DE" sz="3600" dirty="0"/>
            </a:br>
            <a:r>
              <a:rPr lang="de-DE" altLang="de-DE" sz="3600" dirty="0"/>
              <a:t>von Ärztin oder Arzt umgesetzt?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8F53BA45-7D2A-5FEB-635D-6B1C2515EC42}"/>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solidFill>
                <a:schemeClr val="bg1">
                  <a:lumMod val="95000"/>
                </a:schemeClr>
              </a:solidFill>
            </a:endParaRPr>
          </a:p>
        </p:txBody>
      </p:sp>
      <p:sp>
        <p:nvSpPr>
          <p:cNvPr id="2" name="Titel 1">
            <a:extLst>
              <a:ext uri="{FF2B5EF4-FFF2-40B4-BE49-F238E27FC236}">
                <a16:creationId xmlns:a16="http://schemas.microsoft.com/office/drawing/2014/main" id="{FB42C3BB-4236-D9A2-4652-7B69AC9FC674}"/>
              </a:ext>
            </a:extLst>
          </p:cNvPr>
          <p:cNvSpPr>
            <a:spLocks noGrp="1"/>
          </p:cNvSpPr>
          <p:nvPr>
            <p:ph type="title"/>
          </p:nvPr>
        </p:nvSpPr>
        <p:spPr/>
        <p:txBody>
          <a:bodyPr/>
          <a:lstStyle/>
          <a:p>
            <a:r>
              <a:rPr lang="de-DE" altLang="de-DE" sz="2000" dirty="0"/>
              <a:t>Wie wird eine Patientenverfügung von Ärztin oder Arzt umgesetzt?</a:t>
            </a:r>
            <a:endParaRPr lang="de-DE" dirty="0"/>
          </a:p>
        </p:txBody>
      </p:sp>
      <p:sp>
        <p:nvSpPr>
          <p:cNvPr id="4" name="Text Box 6">
            <a:extLst>
              <a:ext uri="{FF2B5EF4-FFF2-40B4-BE49-F238E27FC236}">
                <a16:creationId xmlns:a16="http://schemas.microsoft.com/office/drawing/2014/main" id="{23D527B5-3B6A-955C-6348-E3937C8E943F}"/>
              </a:ext>
            </a:extLst>
          </p:cNvPr>
          <p:cNvSpPr txBox="1">
            <a:spLocks noChangeArrowheads="1"/>
          </p:cNvSpPr>
          <p:nvPr/>
        </p:nvSpPr>
        <p:spPr bwMode="auto">
          <a:xfrm>
            <a:off x="3455177" y="2767281"/>
            <a:ext cx="560319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r>
              <a:rPr lang="de-DE" altLang="de-DE" sz="2000" dirty="0"/>
              <a:t>Das Vorgehen in der konkreten Behandlungssituation ist seit dem 01.09.2009 im sogenannten Patientenverfügungsgesetz geregelt.</a:t>
            </a:r>
          </a:p>
        </p:txBody>
      </p:sp>
    </p:spTree>
    <p:extLst>
      <p:ext uri="{BB962C8B-B14F-4D97-AF65-F5344CB8AC3E}">
        <p14:creationId xmlns:p14="http://schemas.microsoft.com/office/powerpoint/2010/main" val="26736643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93E1CA33-EB3B-D1ED-98EB-6F30B1B1B0E0}"/>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solidFill>
                <a:schemeClr val="bg1">
                  <a:lumMod val="95000"/>
                </a:schemeClr>
              </a:solidFill>
            </a:endParaRPr>
          </a:p>
        </p:txBody>
      </p:sp>
      <p:sp>
        <p:nvSpPr>
          <p:cNvPr id="4" name="Text Box 6">
            <a:extLst>
              <a:ext uri="{FF2B5EF4-FFF2-40B4-BE49-F238E27FC236}">
                <a16:creationId xmlns:a16="http://schemas.microsoft.com/office/drawing/2014/main" id="{BFD95DCA-DE9D-5EC2-ABD7-44DE40F1AE89}"/>
              </a:ext>
            </a:extLst>
          </p:cNvPr>
          <p:cNvSpPr txBox="1">
            <a:spLocks noChangeArrowheads="1"/>
          </p:cNvSpPr>
          <p:nvPr/>
        </p:nvSpPr>
        <p:spPr bwMode="auto">
          <a:xfrm>
            <a:off x="2276331" y="1997839"/>
            <a:ext cx="7666037"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r>
              <a:rPr lang="de-DE" altLang="de-DE" b="0" dirty="0"/>
              <a:t>Wenn ein Patient sich nicht mehr selbst äußern kann und eine Patientenverfügung vorliegt …</a:t>
            </a:r>
            <a:br>
              <a:rPr lang="de-DE" altLang="de-DE" b="0" dirty="0"/>
            </a:br>
            <a:endParaRPr lang="de-DE" altLang="de-DE" b="0" dirty="0"/>
          </a:p>
          <a:p>
            <a:pPr defTabSz="914400" eaLnBrk="1" hangingPunct="1">
              <a:spcBef>
                <a:spcPct val="0"/>
              </a:spcBef>
              <a:buClrTx/>
              <a:buFontTx/>
              <a:buNone/>
            </a:pPr>
            <a:r>
              <a:rPr lang="de-DE" altLang="de-DE" dirty="0">
                <a:solidFill>
                  <a:srgbClr val="0A9FE0"/>
                </a:solidFill>
              </a:rPr>
              <a:t>§ 1901a Patientenverfügung (Abs. 1)</a:t>
            </a:r>
          </a:p>
          <a:p>
            <a:pPr defTabSz="914400" eaLnBrk="1" hangingPunct="1">
              <a:spcBef>
                <a:spcPct val="0"/>
              </a:spcBef>
              <a:buClrTx/>
              <a:buFontTx/>
              <a:buNone/>
            </a:pPr>
            <a:endParaRPr lang="de-DE" altLang="de-DE" dirty="0"/>
          </a:p>
          <a:p>
            <a:pPr defTabSz="914400" eaLnBrk="1" hangingPunct="1">
              <a:spcBef>
                <a:spcPct val="0"/>
              </a:spcBef>
              <a:buClrTx/>
              <a:buFontTx/>
              <a:buNone/>
            </a:pPr>
            <a:r>
              <a:rPr lang="de-DE" altLang="de-DE" b="0" dirty="0"/>
              <a:t>… </a:t>
            </a:r>
            <a:r>
              <a:rPr lang="de-DE" altLang="de-DE" dirty="0"/>
              <a:t>prüft der Betreuer</a:t>
            </a:r>
            <a:r>
              <a:rPr lang="de-DE" altLang="de-DE" b="0" dirty="0"/>
              <a:t>, ob diese Festlegungen auf </a:t>
            </a:r>
            <a:r>
              <a:rPr lang="de-DE" altLang="de-DE" dirty="0"/>
              <a:t>die aktuelle Lebens- und Behandlungssituation </a:t>
            </a:r>
            <a:r>
              <a:rPr lang="de-DE" altLang="de-DE" b="0" dirty="0"/>
              <a:t>zutreffen.</a:t>
            </a:r>
            <a:endParaRPr lang="de-DE" altLang="de-DE" dirty="0"/>
          </a:p>
          <a:p>
            <a:pPr defTabSz="914400" eaLnBrk="1" hangingPunct="1">
              <a:spcBef>
                <a:spcPct val="0"/>
              </a:spcBef>
              <a:buClrTx/>
              <a:buFontTx/>
              <a:buNone/>
            </a:pPr>
            <a:r>
              <a:rPr lang="de-DE" altLang="de-DE" b="0" dirty="0"/>
              <a:t>Ist dies der Fall, hat der Betreuer dem Willen des Betreuten Ausdruck und Geltung zu verschaffen.</a:t>
            </a:r>
          </a:p>
        </p:txBody>
      </p:sp>
      <p:sp>
        <p:nvSpPr>
          <p:cNvPr id="5" name="Text Box 3">
            <a:extLst>
              <a:ext uri="{FF2B5EF4-FFF2-40B4-BE49-F238E27FC236}">
                <a16:creationId xmlns:a16="http://schemas.microsoft.com/office/drawing/2014/main" id="{7A988E77-D814-D449-D108-2B62A8C6175A}"/>
              </a:ext>
            </a:extLst>
          </p:cNvPr>
          <p:cNvSpPr txBox="1">
            <a:spLocks noChangeArrowheads="1"/>
          </p:cNvSpPr>
          <p:nvPr/>
        </p:nvSpPr>
        <p:spPr bwMode="auto">
          <a:xfrm>
            <a:off x="2276331" y="4330209"/>
            <a:ext cx="813917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br>
              <a:rPr lang="de-DE" altLang="de-DE" b="0" dirty="0"/>
            </a:br>
            <a:r>
              <a:rPr lang="de-DE" altLang="de-DE" b="0" dirty="0"/>
              <a:t>Die Betreuerin/ der Betreuer vertritt die Interessen der Patientin/ des Patienten gegenüber Dritten!</a:t>
            </a:r>
          </a:p>
        </p:txBody>
      </p:sp>
    </p:spTree>
    <p:extLst>
      <p:ext uri="{BB962C8B-B14F-4D97-AF65-F5344CB8AC3E}">
        <p14:creationId xmlns:p14="http://schemas.microsoft.com/office/powerpoint/2010/main" val="18723265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3093ACAC-DEF9-0071-D353-B7996C0D9FA0}"/>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solidFill>
                <a:schemeClr val="bg1">
                  <a:lumMod val="95000"/>
                </a:schemeClr>
              </a:solidFill>
            </a:endParaRPr>
          </a:p>
        </p:txBody>
      </p:sp>
      <p:sp>
        <p:nvSpPr>
          <p:cNvPr id="3" name="Text Box 6">
            <a:extLst>
              <a:ext uri="{FF2B5EF4-FFF2-40B4-BE49-F238E27FC236}">
                <a16:creationId xmlns:a16="http://schemas.microsoft.com/office/drawing/2014/main" id="{8CAEB643-AD9A-D30A-DA0B-EA74972C4576}"/>
              </a:ext>
            </a:extLst>
          </p:cNvPr>
          <p:cNvSpPr txBox="1">
            <a:spLocks noChangeArrowheads="1"/>
          </p:cNvSpPr>
          <p:nvPr/>
        </p:nvSpPr>
        <p:spPr bwMode="auto">
          <a:xfrm>
            <a:off x="2617985" y="2002139"/>
            <a:ext cx="697865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r>
              <a:rPr lang="de-DE" altLang="de-DE" dirty="0">
                <a:solidFill>
                  <a:srgbClr val="0A9FE0"/>
                </a:solidFill>
              </a:rPr>
              <a:t>§ 1901a Patientenverfügung (Abs. 5)</a:t>
            </a:r>
          </a:p>
          <a:p>
            <a:pPr defTabSz="914400" eaLnBrk="1" hangingPunct="1">
              <a:spcBef>
                <a:spcPct val="0"/>
              </a:spcBef>
              <a:buClrTx/>
              <a:buFontTx/>
              <a:buNone/>
            </a:pPr>
            <a:br>
              <a:rPr lang="de-DE" altLang="de-DE" dirty="0"/>
            </a:br>
            <a:endParaRPr lang="de-DE" altLang="de-DE" dirty="0"/>
          </a:p>
          <a:p>
            <a:pPr defTabSz="914400" eaLnBrk="1" hangingPunct="1">
              <a:spcBef>
                <a:spcPct val="0"/>
              </a:spcBef>
              <a:buClrTx/>
              <a:buFontTx/>
              <a:buNone/>
            </a:pPr>
            <a:r>
              <a:rPr lang="de-DE" altLang="de-DE" b="0" dirty="0"/>
              <a:t>Die Absätze 1 bis 3 gelten für Bevollmächtigte entsprechend.</a:t>
            </a:r>
          </a:p>
        </p:txBody>
      </p:sp>
    </p:spTree>
    <p:extLst>
      <p:ext uri="{BB962C8B-B14F-4D97-AF65-F5344CB8AC3E}">
        <p14:creationId xmlns:p14="http://schemas.microsoft.com/office/powerpoint/2010/main" val="935898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Untertitel 2">
            <a:extLst>
              <a:ext uri="{FF2B5EF4-FFF2-40B4-BE49-F238E27FC236}">
                <a16:creationId xmlns:a16="http://schemas.microsoft.com/office/drawing/2014/main" id="{8CE9639C-0B5F-9EB9-9E91-4B396487209F}"/>
              </a:ext>
            </a:extLst>
          </p:cNvPr>
          <p:cNvSpPr>
            <a:spLocks noGrp="1"/>
          </p:cNvSpPr>
          <p:nvPr>
            <p:ph type="subTitle" idx="4294967295"/>
          </p:nvPr>
        </p:nvSpPr>
        <p:spPr>
          <a:xfrm>
            <a:off x="271394" y="2630703"/>
            <a:ext cx="6400800" cy="1752600"/>
          </a:xfrm>
        </p:spPr>
        <p:txBody>
          <a:bodyPr/>
          <a:lstStyle/>
          <a:p>
            <a:pPr marL="0" indent="0" eaLnBrk="1" hangingPunct="1">
              <a:buNone/>
            </a:pPr>
            <a:r>
              <a:rPr lang="de-DE" altLang="de-DE" sz="2800" b="0" dirty="0">
                <a:solidFill>
                  <a:srgbClr val="898989"/>
                </a:solidFill>
              </a:rPr>
              <a:t>Vorsorge in Gesundheitsfragen</a:t>
            </a:r>
          </a:p>
        </p:txBody>
      </p:sp>
      <p:sp>
        <p:nvSpPr>
          <p:cNvPr id="5123" name="Untertitel 2">
            <a:extLst>
              <a:ext uri="{FF2B5EF4-FFF2-40B4-BE49-F238E27FC236}">
                <a16:creationId xmlns:a16="http://schemas.microsoft.com/office/drawing/2014/main" id="{3D6A540D-751E-214D-E3C4-61DB496B16E0}"/>
              </a:ext>
            </a:extLst>
          </p:cNvPr>
          <p:cNvSpPr>
            <a:spLocks/>
          </p:cNvSpPr>
          <p:nvPr/>
        </p:nvSpPr>
        <p:spPr bwMode="auto">
          <a:xfrm>
            <a:off x="321634" y="1881997"/>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eaLnBrk="1" hangingPunct="1">
              <a:buFont typeface="Lucida Grande" charset="0"/>
              <a:buNone/>
            </a:pPr>
            <a:r>
              <a:rPr lang="de-DE" altLang="de-DE" sz="4000" dirty="0"/>
              <a:t>Patientenverfügungen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9F0DB2EA-64D0-948A-F9D7-8D255F542751}"/>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solidFill>
                <a:schemeClr val="bg1">
                  <a:lumMod val="95000"/>
                </a:schemeClr>
              </a:solidFill>
            </a:endParaRPr>
          </a:p>
        </p:txBody>
      </p:sp>
      <p:sp>
        <p:nvSpPr>
          <p:cNvPr id="6" name="Text Box 6">
            <a:extLst>
              <a:ext uri="{FF2B5EF4-FFF2-40B4-BE49-F238E27FC236}">
                <a16:creationId xmlns:a16="http://schemas.microsoft.com/office/drawing/2014/main" id="{5BD28379-21DA-2AAD-C302-0E19EC354A43}"/>
              </a:ext>
            </a:extLst>
          </p:cNvPr>
          <p:cNvSpPr txBox="1">
            <a:spLocks noChangeArrowheads="1"/>
          </p:cNvSpPr>
          <p:nvPr/>
        </p:nvSpPr>
        <p:spPr bwMode="auto">
          <a:xfrm>
            <a:off x="2125607" y="2001132"/>
            <a:ext cx="7954963"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r>
              <a:rPr lang="de-DE" altLang="de-DE" dirty="0">
                <a:solidFill>
                  <a:srgbClr val="0A9FE0"/>
                </a:solidFill>
              </a:rPr>
              <a:t>§ 1901a Patientenverfügung (Abs. 2)</a:t>
            </a:r>
          </a:p>
          <a:p>
            <a:pPr defTabSz="914400" eaLnBrk="1" hangingPunct="1">
              <a:spcBef>
                <a:spcPct val="0"/>
              </a:spcBef>
              <a:buClrTx/>
              <a:buFontTx/>
              <a:buNone/>
            </a:pPr>
            <a:endParaRPr lang="de-DE" altLang="de-DE" b="0" dirty="0"/>
          </a:p>
          <a:p>
            <a:pPr defTabSz="914400" eaLnBrk="1" hangingPunct="1">
              <a:spcBef>
                <a:spcPct val="0"/>
              </a:spcBef>
              <a:buClrTx/>
              <a:buFontTx/>
              <a:buNone/>
            </a:pPr>
            <a:r>
              <a:rPr lang="de-DE" altLang="de-DE" b="0" dirty="0"/>
              <a:t>Liegt </a:t>
            </a:r>
            <a:r>
              <a:rPr lang="de-DE" altLang="de-DE" dirty="0"/>
              <a:t>keine Patientenverfügung </a:t>
            </a:r>
            <a:r>
              <a:rPr lang="de-DE" altLang="de-DE" b="0" dirty="0"/>
              <a:t>vor oder treffen die Festlegungen einer Patientenverfügung nicht auf die aktuelle Lebens- und Behandlungssituation zu, hat der Betreuer die Behandlungswünsche oder den </a:t>
            </a:r>
            <a:r>
              <a:rPr lang="de-DE" altLang="de-DE" dirty="0"/>
              <a:t>mutmaßlichen Willen </a:t>
            </a:r>
            <a:r>
              <a:rPr lang="de-DE" altLang="de-DE" b="0" dirty="0"/>
              <a:t>des Betreuten festzustellen und auf dieser Grundlage zu entscheiden, ob er in eine ärztliche Maßnahme nach Absatz 1 einwilligt oder sie untersagt.</a:t>
            </a:r>
          </a:p>
        </p:txBody>
      </p:sp>
      <p:sp>
        <p:nvSpPr>
          <p:cNvPr id="7" name="Text Box 3">
            <a:extLst>
              <a:ext uri="{FF2B5EF4-FFF2-40B4-BE49-F238E27FC236}">
                <a16:creationId xmlns:a16="http://schemas.microsoft.com/office/drawing/2014/main" id="{4478E408-8590-E74B-13B0-C54626A8A8C7}"/>
              </a:ext>
            </a:extLst>
          </p:cNvPr>
          <p:cNvSpPr txBox="1">
            <a:spLocks noChangeArrowheads="1"/>
          </p:cNvSpPr>
          <p:nvPr/>
        </p:nvSpPr>
        <p:spPr bwMode="auto">
          <a:xfrm>
            <a:off x="2135655" y="4081196"/>
            <a:ext cx="7810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r>
              <a:rPr lang="de-DE" altLang="de-DE" b="0" dirty="0"/>
              <a:t>Wenn keine (zutreffende) Patientenverfügung vorliegt, </a:t>
            </a:r>
            <a:br>
              <a:rPr lang="de-DE" altLang="de-DE" b="0" dirty="0"/>
            </a:br>
            <a:r>
              <a:rPr lang="de-DE" altLang="de-DE" b="0" dirty="0"/>
              <a:t>dann vertritt der Betreuer den mutmaßlichen Willen!</a:t>
            </a:r>
          </a:p>
        </p:txBody>
      </p:sp>
    </p:spTree>
    <p:extLst>
      <p:ext uri="{BB962C8B-B14F-4D97-AF65-F5344CB8AC3E}">
        <p14:creationId xmlns:p14="http://schemas.microsoft.com/office/powerpoint/2010/main" val="5632416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E53604A0-6D6A-0350-52AB-F3B1E338178E}"/>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solidFill>
                <a:schemeClr val="bg1">
                  <a:lumMod val="95000"/>
                </a:schemeClr>
              </a:solidFill>
            </a:endParaRPr>
          </a:p>
        </p:txBody>
      </p:sp>
      <p:sp>
        <p:nvSpPr>
          <p:cNvPr id="3" name="Text Box 6">
            <a:extLst>
              <a:ext uri="{FF2B5EF4-FFF2-40B4-BE49-F238E27FC236}">
                <a16:creationId xmlns:a16="http://schemas.microsoft.com/office/drawing/2014/main" id="{A8A60A2E-1C1C-391A-B30A-087E0C3A044A}"/>
              </a:ext>
            </a:extLst>
          </p:cNvPr>
          <p:cNvSpPr txBox="1">
            <a:spLocks noChangeArrowheads="1"/>
          </p:cNvSpPr>
          <p:nvPr/>
        </p:nvSpPr>
        <p:spPr bwMode="auto">
          <a:xfrm>
            <a:off x="2506735" y="2003534"/>
            <a:ext cx="7218363"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r>
              <a:rPr lang="de-DE" altLang="de-DE" dirty="0">
                <a:solidFill>
                  <a:srgbClr val="0A9FE0"/>
                </a:solidFill>
              </a:rPr>
              <a:t>§ 1901b Gespräch zur Feststellung </a:t>
            </a:r>
            <a:br>
              <a:rPr lang="de-DE" altLang="de-DE" dirty="0">
                <a:solidFill>
                  <a:srgbClr val="0A9FE0"/>
                </a:solidFill>
              </a:rPr>
            </a:br>
            <a:r>
              <a:rPr lang="de-DE" altLang="de-DE" dirty="0">
                <a:solidFill>
                  <a:srgbClr val="0A9FE0"/>
                </a:solidFill>
              </a:rPr>
              <a:t>des Patientenwillens (Abs. 1)</a:t>
            </a:r>
          </a:p>
          <a:p>
            <a:pPr defTabSz="914400" eaLnBrk="1" hangingPunct="1">
              <a:spcBef>
                <a:spcPct val="0"/>
              </a:spcBef>
              <a:buClrTx/>
              <a:buFontTx/>
              <a:buNone/>
            </a:pPr>
            <a:endParaRPr lang="de-DE" altLang="de-DE" b="0" dirty="0"/>
          </a:p>
          <a:p>
            <a:pPr defTabSz="914400" eaLnBrk="1" hangingPunct="1">
              <a:spcBef>
                <a:spcPct val="0"/>
              </a:spcBef>
              <a:buClrTx/>
              <a:buFontTx/>
              <a:buNone/>
            </a:pPr>
            <a:r>
              <a:rPr lang="de-DE" altLang="de-DE" b="0" dirty="0"/>
              <a:t>Der behandelnde </a:t>
            </a:r>
            <a:r>
              <a:rPr lang="de-DE" altLang="de-DE" dirty="0"/>
              <a:t>Arzt</a:t>
            </a:r>
            <a:r>
              <a:rPr lang="de-DE" altLang="de-DE" b="0" dirty="0"/>
              <a:t> prüft, welche ärztlichen Maßnahmen im Hinblick auf den Gesamtzustand des Patienten </a:t>
            </a:r>
            <a:r>
              <a:rPr lang="de-DE" altLang="de-DE" dirty="0"/>
              <a:t>indiziert </a:t>
            </a:r>
            <a:r>
              <a:rPr lang="de-DE" altLang="de-DE" b="0" dirty="0"/>
              <a:t>sind.</a:t>
            </a:r>
            <a:br>
              <a:rPr lang="de-DE" altLang="de-DE" b="0" dirty="0"/>
            </a:br>
            <a:endParaRPr lang="de-DE" altLang="de-DE" b="0" dirty="0"/>
          </a:p>
          <a:p>
            <a:pPr defTabSz="914400" eaLnBrk="1" hangingPunct="1">
              <a:spcBef>
                <a:spcPct val="0"/>
              </a:spcBef>
              <a:buClrTx/>
              <a:buFontTx/>
              <a:buNone/>
            </a:pPr>
            <a:r>
              <a:rPr lang="de-DE" altLang="de-DE" dirty="0"/>
              <a:t>Er und der Betreuer erörtern </a:t>
            </a:r>
            <a:r>
              <a:rPr lang="de-DE" altLang="de-DE" b="0" dirty="0"/>
              <a:t>diese Maßnahme unter Berücksichtigung des Patientenwillens als Grundlage für die nach §1901a zu treffende Entscheidung.</a:t>
            </a:r>
          </a:p>
        </p:txBody>
      </p:sp>
      <p:sp>
        <p:nvSpPr>
          <p:cNvPr id="4" name="Text Box 3">
            <a:extLst>
              <a:ext uri="{FF2B5EF4-FFF2-40B4-BE49-F238E27FC236}">
                <a16:creationId xmlns:a16="http://schemas.microsoft.com/office/drawing/2014/main" id="{F3A7DB9D-5E66-D341-FDE0-225FD47D11DA}"/>
              </a:ext>
            </a:extLst>
          </p:cNvPr>
          <p:cNvSpPr txBox="1">
            <a:spLocks noChangeArrowheads="1"/>
          </p:cNvSpPr>
          <p:nvPr/>
        </p:nvSpPr>
        <p:spPr bwMode="auto">
          <a:xfrm>
            <a:off x="2506735" y="4616161"/>
            <a:ext cx="78105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r>
              <a:rPr lang="de-DE" altLang="de-DE" b="0" dirty="0"/>
              <a:t>Indikation als Voraussetzung für Erörterung!</a:t>
            </a:r>
          </a:p>
        </p:txBody>
      </p:sp>
    </p:spTree>
    <p:extLst>
      <p:ext uri="{BB962C8B-B14F-4D97-AF65-F5344CB8AC3E}">
        <p14:creationId xmlns:p14="http://schemas.microsoft.com/office/powerpoint/2010/main" val="12675169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2AC509-F9CA-FFB8-5FB3-31134BA66C18}"/>
              </a:ext>
            </a:extLst>
          </p:cNvPr>
          <p:cNvSpPr>
            <a:spLocks noGrp="1"/>
          </p:cNvSpPr>
          <p:nvPr>
            <p:ph type="title"/>
          </p:nvPr>
        </p:nvSpPr>
        <p:spPr/>
        <p:txBody>
          <a:bodyPr/>
          <a:lstStyle/>
          <a:p>
            <a:r>
              <a:rPr lang="de-DE" altLang="de-DE" sz="2000" dirty="0"/>
              <a:t>Entscheidung zur Therapie</a:t>
            </a:r>
            <a:endParaRPr lang="de-DE" dirty="0"/>
          </a:p>
        </p:txBody>
      </p:sp>
      <p:sp>
        <p:nvSpPr>
          <p:cNvPr id="4" name="Text Box 6">
            <a:extLst>
              <a:ext uri="{FF2B5EF4-FFF2-40B4-BE49-F238E27FC236}">
                <a16:creationId xmlns:a16="http://schemas.microsoft.com/office/drawing/2014/main" id="{84A95365-E2DD-2A6D-40D4-760362719794}"/>
              </a:ext>
            </a:extLst>
          </p:cNvPr>
          <p:cNvSpPr txBox="1">
            <a:spLocks noChangeArrowheads="1"/>
          </p:cNvSpPr>
          <p:nvPr/>
        </p:nvSpPr>
        <p:spPr bwMode="auto">
          <a:xfrm>
            <a:off x="2447761" y="2324520"/>
            <a:ext cx="73136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r>
              <a:rPr lang="de-DE" altLang="de-DE" sz="2000"/>
              <a:t>„Erst ist die Indikation zu prüfen, dann der Patientenwille!“</a:t>
            </a:r>
          </a:p>
          <a:p>
            <a:pPr algn="r" defTabSz="914400" eaLnBrk="1" hangingPunct="1">
              <a:spcBef>
                <a:spcPct val="0"/>
              </a:spcBef>
              <a:buClrTx/>
              <a:buFontTx/>
              <a:buNone/>
            </a:pPr>
            <a:r>
              <a:rPr lang="de-DE" altLang="de-DE" sz="1200" b="0"/>
              <a:t>W. Putz + B. Steldinger 2011</a:t>
            </a:r>
          </a:p>
        </p:txBody>
      </p:sp>
      <p:grpSp>
        <p:nvGrpSpPr>
          <p:cNvPr id="14" name="Gruppieren 13">
            <a:extLst>
              <a:ext uri="{FF2B5EF4-FFF2-40B4-BE49-F238E27FC236}">
                <a16:creationId xmlns:a16="http://schemas.microsoft.com/office/drawing/2014/main" id="{DE200B32-946A-0CB4-37D1-E58887D34184}"/>
              </a:ext>
            </a:extLst>
          </p:cNvPr>
          <p:cNvGrpSpPr/>
          <p:nvPr/>
        </p:nvGrpSpPr>
        <p:grpSpPr>
          <a:xfrm>
            <a:off x="3012911" y="3381414"/>
            <a:ext cx="6183312" cy="1552575"/>
            <a:chOff x="3468524" y="3632620"/>
            <a:chExt cx="6183312" cy="1552575"/>
          </a:xfrm>
        </p:grpSpPr>
        <p:grpSp>
          <p:nvGrpSpPr>
            <p:cNvPr id="5" name="Gruppieren 4">
              <a:extLst>
                <a:ext uri="{FF2B5EF4-FFF2-40B4-BE49-F238E27FC236}">
                  <a16:creationId xmlns:a16="http://schemas.microsoft.com/office/drawing/2014/main" id="{14C951B7-6E9A-4F56-FBC5-3B35B503A2E3}"/>
                </a:ext>
              </a:extLst>
            </p:cNvPr>
            <p:cNvGrpSpPr/>
            <p:nvPr/>
          </p:nvGrpSpPr>
          <p:grpSpPr>
            <a:xfrm>
              <a:off x="3468524" y="3632620"/>
              <a:ext cx="6183312" cy="1552575"/>
              <a:chOff x="3055938" y="3822700"/>
              <a:chExt cx="6183312" cy="1552575"/>
            </a:xfrm>
          </p:grpSpPr>
          <p:sp>
            <p:nvSpPr>
              <p:cNvPr id="6" name="Text Box 6">
                <a:extLst>
                  <a:ext uri="{FF2B5EF4-FFF2-40B4-BE49-F238E27FC236}">
                    <a16:creationId xmlns:a16="http://schemas.microsoft.com/office/drawing/2014/main" id="{BA63DB1C-47B0-C659-0232-3699046837E1}"/>
                  </a:ext>
                </a:extLst>
              </p:cNvPr>
              <p:cNvSpPr txBox="1">
                <a:spLocks noChangeArrowheads="1"/>
              </p:cNvSpPr>
              <p:nvPr/>
            </p:nvSpPr>
            <p:spPr bwMode="auto">
              <a:xfrm>
                <a:off x="3055938" y="3829050"/>
                <a:ext cx="1773237" cy="646113"/>
              </a:xfrm>
              <a:prstGeom prst="rect">
                <a:avLst/>
              </a:prstGeom>
              <a:noFill/>
              <a:ln w="9525">
                <a:solidFill>
                  <a:srgbClr val="0A9FE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eaLnBrk="1" hangingPunct="1">
                  <a:spcBef>
                    <a:spcPct val="0"/>
                  </a:spcBef>
                  <a:buClrTx/>
                  <a:buFontTx/>
                  <a:buNone/>
                </a:pPr>
                <a:r>
                  <a:rPr lang="de-DE" altLang="de-DE" sz="1800" dirty="0">
                    <a:solidFill>
                      <a:srgbClr val="000000"/>
                    </a:solidFill>
                  </a:rPr>
                  <a:t>medizinische Indikation</a:t>
                </a:r>
              </a:p>
            </p:txBody>
          </p:sp>
          <p:sp>
            <p:nvSpPr>
              <p:cNvPr id="7" name="Text Box 6">
                <a:extLst>
                  <a:ext uri="{FF2B5EF4-FFF2-40B4-BE49-F238E27FC236}">
                    <a16:creationId xmlns:a16="http://schemas.microsoft.com/office/drawing/2014/main" id="{F8BC450E-36FA-515D-B65B-A8503C612956}"/>
                  </a:ext>
                </a:extLst>
              </p:cNvPr>
              <p:cNvSpPr txBox="1">
                <a:spLocks noChangeArrowheads="1"/>
              </p:cNvSpPr>
              <p:nvPr/>
            </p:nvSpPr>
            <p:spPr bwMode="auto">
              <a:xfrm>
                <a:off x="6461125" y="3822700"/>
                <a:ext cx="2778125" cy="646113"/>
              </a:xfrm>
              <a:prstGeom prst="rect">
                <a:avLst/>
              </a:prstGeom>
              <a:noFill/>
              <a:ln w="9525">
                <a:solidFill>
                  <a:srgbClr val="0A9FE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eaLnBrk="1" hangingPunct="1">
                  <a:spcBef>
                    <a:spcPct val="0"/>
                  </a:spcBef>
                  <a:buClrTx/>
                  <a:buFontTx/>
                  <a:buNone/>
                </a:pPr>
                <a:r>
                  <a:rPr lang="de-DE" altLang="de-DE" sz="1800" dirty="0">
                    <a:solidFill>
                      <a:srgbClr val="000000"/>
                    </a:solidFill>
                  </a:rPr>
                  <a:t>Patientenwille</a:t>
                </a:r>
              </a:p>
              <a:p>
                <a:pPr algn="ctr" defTabSz="914400" eaLnBrk="1" hangingPunct="1">
                  <a:spcBef>
                    <a:spcPct val="0"/>
                  </a:spcBef>
                  <a:buClrTx/>
                  <a:buFontTx/>
                  <a:buNone/>
                </a:pPr>
                <a:r>
                  <a:rPr lang="de-DE" altLang="de-DE" sz="1800" dirty="0">
                    <a:solidFill>
                      <a:srgbClr val="000000"/>
                    </a:solidFill>
                  </a:rPr>
                  <a:t>(Patientenverfügung)</a:t>
                </a:r>
              </a:p>
            </p:txBody>
          </p:sp>
          <p:sp>
            <p:nvSpPr>
              <p:cNvPr id="8" name="Text Box 6">
                <a:extLst>
                  <a:ext uri="{FF2B5EF4-FFF2-40B4-BE49-F238E27FC236}">
                    <a16:creationId xmlns:a16="http://schemas.microsoft.com/office/drawing/2014/main" id="{F2D7C15F-18FE-8DE4-6F13-7C2EEA505D2F}"/>
                  </a:ext>
                </a:extLst>
              </p:cNvPr>
              <p:cNvSpPr txBox="1">
                <a:spLocks noChangeArrowheads="1"/>
              </p:cNvSpPr>
              <p:nvPr/>
            </p:nvSpPr>
            <p:spPr bwMode="auto">
              <a:xfrm>
                <a:off x="5038725" y="5005388"/>
                <a:ext cx="1236663" cy="369887"/>
              </a:xfrm>
              <a:prstGeom prst="rect">
                <a:avLst/>
              </a:prstGeom>
              <a:noFill/>
              <a:ln w="9525">
                <a:solidFill>
                  <a:srgbClr val="0A9FE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eaLnBrk="1" hangingPunct="1">
                  <a:spcBef>
                    <a:spcPct val="0"/>
                  </a:spcBef>
                  <a:buClrTx/>
                  <a:buFontTx/>
                  <a:buNone/>
                </a:pPr>
                <a:r>
                  <a:rPr lang="de-DE" altLang="de-DE" sz="1800">
                    <a:solidFill>
                      <a:srgbClr val="000000"/>
                    </a:solidFill>
                  </a:rPr>
                  <a:t>Therapie</a:t>
                </a:r>
              </a:p>
            </p:txBody>
          </p:sp>
          <p:cxnSp>
            <p:nvCxnSpPr>
              <p:cNvPr id="9" name="Gerade Verbindung 13">
                <a:extLst>
                  <a:ext uri="{FF2B5EF4-FFF2-40B4-BE49-F238E27FC236}">
                    <a16:creationId xmlns:a16="http://schemas.microsoft.com/office/drawing/2014/main" id="{7F054269-FA18-9C83-E24D-365ED0F7B29D}"/>
                  </a:ext>
                </a:extLst>
              </p:cNvPr>
              <p:cNvCxnSpPr>
                <a:cxnSpLocks/>
                <a:stCxn id="6" idx="3"/>
                <a:endCxn id="7" idx="1"/>
              </p:cNvCxnSpPr>
              <p:nvPr/>
            </p:nvCxnSpPr>
            <p:spPr>
              <a:xfrm flipV="1">
                <a:off x="4829175" y="4145757"/>
                <a:ext cx="1631950" cy="6350"/>
              </a:xfrm>
              <a:prstGeom prst="line">
                <a:avLst/>
              </a:prstGeom>
              <a:ln>
                <a:solidFill>
                  <a:srgbClr val="0A9FE0"/>
                </a:solidFill>
              </a:ln>
              <a:effectLst/>
            </p:spPr>
            <p:style>
              <a:lnRef idx="2">
                <a:schemeClr val="accent1"/>
              </a:lnRef>
              <a:fillRef idx="0">
                <a:schemeClr val="accent1"/>
              </a:fillRef>
              <a:effectRef idx="1">
                <a:schemeClr val="accent1"/>
              </a:effectRef>
              <a:fontRef idx="minor">
                <a:schemeClr val="tx1"/>
              </a:fontRef>
            </p:style>
          </p:cxnSp>
          <p:sp>
            <p:nvSpPr>
              <p:cNvPr id="10" name="Text Box 6">
                <a:extLst>
                  <a:ext uri="{FF2B5EF4-FFF2-40B4-BE49-F238E27FC236}">
                    <a16:creationId xmlns:a16="http://schemas.microsoft.com/office/drawing/2014/main" id="{FA09879E-41E4-3DD1-7FC6-8CA036778317}"/>
                  </a:ext>
                </a:extLst>
              </p:cNvPr>
              <p:cNvSpPr txBox="1">
                <a:spLocks noChangeArrowheads="1"/>
              </p:cNvSpPr>
              <p:nvPr/>
            </p:nvSpPr>
            <p:spPr bwMode="auto">
              <a:xfrm>
                <a:off x="5459394" y="3983038"/>
                <a:ext cx="465138" cy="400050"/>
              </a:xfrm>
              <a:prstGeom prst="rect">
                <a:avLst/>
              </a:prstGeom>
              <a:solidFill>
                <a:srgbClr val="0A9FE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defTabSz="914400" eaLnBrk="1" hangingPunct="1">
                  <a:spcBef>
                    <a:spcPct val="0"/>
                  </a:spcBef>
                  <a:buClrTx/>
                  <a:buFontTx/>
                  <a:buNone/>
                </a:pPr>
                <a:r>
                  <a:rPr lang="de-DE" altLang="de-DE" sz="2000" dirty="0">
                    <a:solidFill>
                      <a:schemeClr val="bg1"/>
                    </a:solidFill>
                  </a:rPr>
                  <a:t>+</a:t>
                </a:r>
              </a:p>
            </p:txBody>
          </p:sp>
        </p:grpSp>
        <p:sp>
          <p:nvSpPr>
            <p:cNvPr id="13" name="Pfeil nach unten 1">
              <a:extLst>
                <a:ext uri="{FF2B5EF4-FFF2-40B4-BE49-F238E27FC236}">
                  <a16:creationId xmlns:a16="http://schemas.microsoft.com/office/drawing/2014/main" id="{48FFC942-7077-7DE9-37D7-E1F61BB48BB0}"/>
                </a:ext>
              </a:extLst>
            </p:cNvPr>
            <p:cNvSpPr/>
            <p:nvPr/>
          </p:nvSpPr>
          <p:spPr>
            <a:xfrm>
              <a:off x="6068036" y="4193008"/>
              <a:ext cx="73025" cy="622300"/>
            </a:xfrm>
            <a:prstGeom prst="downArrow">
              <a:avLst/>
            </a:prstGeom>
            <a:solidFill>
              <a:srgbClr val="0A9F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sz="1800"/>
            </a:p>
          </p:txBody>
        </p:sp>
      </p:grpSp>
    </p:spTree>
    <p:extLst>
      <p:ext uri="{BB962C8B-B14F-4D97-AF65-F5344CB8AC3E}">
        <p14:creationId xmlns:p14="http://schemas.microsoft.com/office/powerpoint/2010/main" val="2294501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3C7A8B-5078-1711-B86C-8EABF1AEC0ED}"/>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solidFill>
                <a:schemeClr val="bg1">
                  <a:lumMod val="95000"/>
                </a:schemeClr>
              </a:solidFill>
            </a:endParaRPr>
          </a:p>
        </p:txBody>
      </p:sp>
      <p:sp>
        <p:nvSpPr>
          <p:cNvPr id="26626" name="Foliennummernplatzhalter 3">
            <a:extLst>
              <a:ext uri="{FF2B5EF4-FFF2-40B4-BE49-F238E27FC236}">
                <a16:creationId xmlns:a16="http://schemas.microsoft.com/office/drawing/2014/main" id="{CE7ED4C9-A409-6410-4140-6AB66B21C9EF}"/>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Tx/>
              <a:buNone/>
            </a:pPr>
            <a:fld id="{D5996E92-7685-40F0-A1D5-FC3263EA31AD}" type="slidenum">
              <a:rPr lang="de-DE" altLang="de-DE" sz="1000" b="0">
                <a:solidFill>
                  <a:schemeClr val="bg2"/>
                </a:solidFill>
                <a:latin typeface="Verdana" panose="020B0604030504040204" pitchFamily="34" charset="0"/>
              </a:rPr>
              <a:pPr algn="r" defTabSz="914400">
                <a:spcBef>
                  <a:spcPct val="0"/>
                </a:spcBef>
                <a:buClrTx/>
                <a:buFontTx/>
                <a:buNone/>
              </a:pPr>
              <a:t>22</a:t>
            </a:fld>
            <a:endParaRPr lang="de-DE" altLang="de-DE" sz="1000" b="0">
              <a:solidFill>
                <a:schemeClr val="bg2"/>
              </a:solidFill>
              <a:latin typeface="Verdana" panose="020B0604030504040204" pitchFamily="34" charset="0"/>
            </a:endParaRPr>
          </a:p>
        </p:txBody>
      </p:sp>
      <p:sp>
        <p:nvSpPr>
          <p:cNvPr id="26627" name="Text Box 6">
            <a:extLst>
              <a:ext uri="{FF2B5EF4-FFF2-40B4-BE49-F238E27FC236}">
                <a16:creationId xmlns:a16="http://schemas.microsoft.com/office/drawing/2014/main" id="{CA407787-B1A0-FC3E-36CD-4E78887460B7}"/>
              </a:ext>
            </a:extLst>
          </p:cNvPr>
          <p:cNvSpPr txBox="1">
            <a:spLocks noChangeArrowheads="1"/>
          </p:cNvSpPr>
          <p:nvPr/>
        </p:nvSpPr>
        <p:spPr bwMode="auto">
          <a:xfrm>
            <a:off x="2497399" y="2002137"/>
            <a:ext cx="7218363"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r>
              <a:rPr lang="de-DE" altLang="de-DE" dirty="0">
                <a:solidFill>
                  <a:srgbClr val="0A9FE0"/>
                </a:solidFill>
              </a:rPr>
              <a:t>§ 1901b Gespräch zur Feststellung </a:t>
            </a:r>
            <a:br>
              <a:rPr lang="de-DE" altLang="de-DE" dirty="0">
                <a:solidFill>
                  <a:srgbClr val="0A9FE0"/>
                </a:solidFill>
              </a:rPr>
            </a:br>
            <a:r>
              <a:rPr lang="de-DE" altLang="de-DE" dirty="0">
                <a:solidFill>
                  <a:srgbClr val="0A9FE0"/>
                </a:solidFill>
              </a:rPr>
              <a:t>des Patientenwillens (Abs. 2)</a:t>
            </a:r>
          </a:p>
          <a:p>
            <a:pPr defTabSz="914400" eaLnBrk="1" hangingPunct="1">
              <a:spcBef>
                <a:spcPct val="0"/>
              </a:spcBef>
              <a:buClrTx/>
              <a:buFontTx/>
              <a:buNone/>
            </a:pPr>
            <a:endParaRPr lang="de-DE" altLang="de-DE" b="0" dirty="0"/>
          </a:p>
          <a:p>
            <a:pPr defTabSz="914400" eaLnBrk="1" hangingPunct="1">
              <a:spcBef>
                <a:spcPct val="0"/>
              </a:spcBef>
              <a:buClrTx/>
              <a:buFontTx/>
              <a:buNone/>
            </a:pPr>
            <a:r>
              <a:rPr lang="de-DE" altLang="de-DE" b="0" dirty="0"/>
              <a:t>Bei der Feststellung des Patientenwillens nach §1901a Abs.1 oder der Behandlungswünsche oder des mutmaßlichen Willens nach § 1901a Abs.2 soll </a:t>
            </a:r>
            <a:r>
              <a:rPr lang="de-DE" altLang="de-DE" dirty="0"/>
              <a:t>nahen Angehörigen und sonstigen Vertrauenspersonen </a:t>
            </a:r>
            <a:r>
              <a:rPr lang="de-DE" altLang="de-DE" b="0" dirty="0"/>
              <a:t>des Betreuten </a:t>
            </a:r>
            <a:r>
              <a:rPr lang="de-DE" altLang="de-DE" dirty="0"/>
              <a:t>Gelegenheit zur Äußerung </a:t>
            </a:r>
            <a:r>
              <a:rPr lang="de-DE" altLang="de-DE" b="0" dirty="0"/>
              <a:t>gegeben werden, soweit dies ohne erhebliche Verzögerung möglich ist.</a:t>
            </a:r>
          </a:p>
        </p:txBody>
      </p:sp>
      <p:sp>
        <p:nvSpPr>
          <p:cNvPr id="26628" name="Text Box 3">
            <a:extLst>
              <a:ext uri="{FF2B5EF4-FFF2-40B4-BE49-F238E27FC236}">
                <a16:creationId xmlns:a16="http://schemas.microsoft.com/office/drawing/2014/main" id="{B8EB910A-E33E-C70B-C3EA-B10BD83BE208}"/>
              </a:ext>
            </a:extLst>
          </p:cNvPr>
          <p:cNvSpPr txBox="1">
            <a:spLocks noChangeArrowheads="1"/>
          </p:cNvSpPr>
          <p:nvPr/>
        </p:nvSpPr>
        <p:spPr bwMode="auto">
          <a:xfrm>
            <a:off x="2497399" y="4353506"/>
            <a:ext cx="7810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r>
              <a:rPr lang="de-DE" altLang="de-DE" b="0"/>
              <a:t>Angehörige werden gehört, können aber </a:t>
            </a:r>
            <a:br>
              <a:rPr lang="de-DE" altLang="de-DE" b="0"/>
            </a:br>
            <a:r>
              <a:rPr lang="de-DE" altLang="de-DE" b="0"/>
              <a:t>ohne Vorsorgevollmacht nicht entscheiden!</a:t>
            </a:r>
          </a:p>
        </p:txBody>
      </p:sp>
      <p:sp>
        <p:nvSpPr>
          <p:cNvPr id="26629" name="Bild 2" descr="Deutscher_Bundestag_logo_grau.jpg">
            <a:extLst>
              <a:ext uri="{FF2B5EF4-FFF2-40B4-BE49-F238E27FC236}">
                <a16:creationId xmlns:a16="http://schemas.microsoft.com/office/drawing/2014/main" id="{4D1694AC-FF54-D3B2-4166-6A921408B332}"/>
              </a:ext>
            </a:extLst>
          </p:cNvPr>
          <p:cNvSpPr>
            <a:spLocks noChangeAspect="1"/>
          </p:cNvSpPr>
          <p:nvPr/>
        </p:nvSpPr>
        <p:spPr bwMode="auto">
          <a:xfrm>
            <a:off x="9013825" y="2514600"/>
            <a:ext cx="747713"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eaLnBrk="1" hangingPunct="1">
              <a:spcBef>
                <a:spcPct val="0"/>
              </a:spcBef>
              <a:buClrTx/>
              <a:buFontTx/>
              <a:buNone/>
            </a:pPr>
            <a:endParaRPr lang="de-DE" altLang="de-DE" sz="2400" b="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E0E100E1-3B5D-024D-3F6F-57E7C59C4DEA}"/>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solidFill>
                <a:schemeClr val="bg1">
                  <a:lumMod val="95000"/>
                </a:schemeClr>
              </a:solidFill>
            </a:endParaRPr>
          </a:p>
        </p:txBody>
      </p:sp>
      <p:sp>
        <p:nvSpPr>
          <p:cNvPr id="27650" name="Foliennummernplatzhalter 3">
            <a:extLst>
              <a:ext uri="{FF2B5EF4-FFF2-40B4-BE49-F238E27FC236}">
                <a16:creationId xmlns:a16="http://schemas.microsoft.com/office/drawing/2014/main" id="{D84E2B8F-F5DD-1C0E-ED0D-9E9F3458F143}"/>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Tx/>
              <a:buNone/>
            </a:pPr>
            <a:fld id="{3AA6B19D-3C6A-4A86-8183-E0008E7472DB}" type="slidenum">
              <a:rPr lang="de-DE" altLang="de-DE" sz="1000" b="0">
                <a:solidFill>
                  <a:schemeClr val="bg2"/>
                </a:solidFill>
                <a:latin typeface="Verdana" panose="020B0604030504040204" pitchFamily="34" charset="0"/>
              </a:rPr>
              <a:pPr algn="r" defTabSz="914400">
                <a:spcBef>
                  <a:spcPct val="0"/>
                </a:spcBef>
                <a:buClrTx/>
                <a:buFontTx/>
                <a:buNone/>
              </a:pPr>
              <a:t>23</a:t>
            </a:fld>
            <a:endParaRPr lang="de-DE" altLang="de-DE" sz="1000" b="0">
              <a:solidFill>
                <a:schemeClr val="bg2"/>
              </a:solidFill>
              <a:latin typeface="Verdana" panose="020B0604030504040204" pitchFamily="34" charset="0"/>
            </a:endParaRPr>
          </a:p>
        </p:txBody>
      </p:sp>
      <p:sp>
        <p:nvSpPr>
          <p:cNvPr id="27651" name="Text Box 6">
            <a:extLst>
              <a:ext uri="{FF2B5EF4-FFF2-40B4-BE49-F238E27FC236}">
                <a16:creationId xmlns:a16="http://schemas.microsoft.com/office/drawing/2014/main" id="{A280D911-E3F9-6CA7-D7F0-528FFA4DB194}"/>
              </a:ext>
            </a:extLst>
          </p:cNvPr>
          <p:cNvSpPr txBox="1">
            <a:spLocks noChangeArrowheads="1"/>
          </p:cNvSpPr>
          <p:nvPr/>
        </p:nvSpPr>
        <p:spPr bwMode="auto">
          <a:xfrm>
            <a:off x="2145705" y="2002139"/>
            <a:ext cx="7907338"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r>
              <a:rPr lang="de-DE" altLang="de-DE" dirty="0">
                <a:solidFill>
                  <a:srgbClr val="0A9FE0"/>
                </a:solidFill>
              </a:rPr>
              <a:t>§ 1904 Genehmigung des Betreuungsgerichtes</a:t>
            </a:r>
            <a:br>
              <a:rPr lang="de-DE" altLang="de-DE" dirty="0">
                <a:solidFill>
                  <a:srgbClr val="0A9FE0"/>
                </a:solidFill>
              </a:rPr>
            </a:br>
            <a:r>
              <a:rPr lang="de-DE" altLang="de-DE" dirty="0">
                <a:solidFill>
                  <a:srgbClr val="0A9FE0"/>
                </a:solidFill>
              </a:rPr>
              <a:t>bei ärztlichen Maßnahmen</a:t>
            </a:r>
          </a:p>
          <a:p>
            <a:pPr defTabSz="914400" eaLnBrk="1" hangingPunct="1">
              <a:spcBef>
                <a:spcPct val="0"/>
              </a:spcBef>
              <a:buClrTx/>
              <a:buFontTx/>
              <a:buNone/>
            </a:pPr>
            <a:endParaRPr lang="de-DE" altLang="de-DE" b="0" dirty="0"/>
          </a:p>
          <a:p>
            <a:pPr defTabSz="914400" eaLnBrk="1" hangingPunct="1">
              <a:spcBef>
                <a:spcPct val="0"/>
              </a:spcBef>
              <a:buClrTx/>
              <a:buFontTx/>
              <a:buNone/>
            </a:pPr>
            <a:r>
              <a:rPr lang="de-DE" altLang="de-DE" b="0" dirty="0"/>
              <a:t>Einwilligung oder Nichteinwilligung des Betreuers in eine Maßnahme bedarf der Genehmigung des Betreuungsgerichtes, wenn Lebensgefahr oder schwerer Schaden droht. Ohne die Genehmigung darf die Maßnahme nur durchgeführt werden, wenn mit dem Aufschub Gefahr verbunden ist. </a:t>
            </a:r>
            <a:r>
              <a:rPr lang="de-DE" altLang="de-DE" dirty="0"/>
              <a:t>Die Erfordernis einer Genehmigung entfällt, wenn Betreuer und Arzt einvernehmlich handeln.</a:t>
            </a:r>
          </a:p>
        </p:txBody>
      </p:sp>
      <p:sp>
        <p:nvSpPr>
          <p:cNvPr id="27652" name="Text Box 3">
            <a:extLst>
              <a:ext uri="{FF2B5EF4-FFF2-40B4-BE49-F238E27FC236}">
                <a16:creationId xmlns:a16="http://schemas.microsoft.com/office/drawing/2014/main" id="{7FA56718-AEB1-FC27-2CBF-4F719837466E}"/>
              </a:ext>
            </a:extLst>
          </p:cNvPr>
          <p:cNvSpPr txBox="1">
            <a:spLocks noChangeArrowheads="1"/>
          </p:cNvSpPr>
          <p:nvPr/>
        </p:nvSpPr>
        <p:spPr bwMode="auto">
          <a:xfrm>
            <a:off x="2145705" y="4313314"/>
            <a:ext cx="7810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br>
              <a:rPr lang="de-DE" altLang="de-DE" b="0" dirty="0"/>
            </a:br>
            <a:r>
              <a:rPr lang="de-DE" altLang="de-DE" b="0" dirty="0"/>
              <a:t>Bei Einvernehmen keine Beteiligung des Gerichts!</a:t>
            </a:r>
          </a:p>
        </p:txBody>
      </p:sp>
      <p:sp>
        <p:nvSpPr>
          <p:cNvPr id="27653" name="Bild 2" descr="Deutscher_Bundestag_logo_grau.jpg">
            <a:extLst>
              <a:ext uri="{FF2B5EF4-FFF2-40B4-BE49-F238E27FC236}">
                <a16:creationId xmlns:a16="http://schemas.microsoft.com/office/drawing/2014/main" id="{CF2BB83C-940E-1637-96BE-46FAF9212CC0}"/>
              </a:ext>
            </a:extLst>
          </p:cNvPr>
          <p:cNvSpPr>
            <a:spLocks noChangeAspect="1"/>
          </p:cNvSpPr>
          <p:nvPr/>
        </p:nvSpPr>
        <p:spPr bwMode="auto">
          <a:xfrm>
            <a:off x="9013825" y="2514600"/>
            <a:ext cx="747713"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eaLnBrk="1" hangingPunct="1">
              <a:spcBef>
                <a:spcPct val="0"/>
              </a:spcBef>
              <a:buClrTx/>
              <a:buFontTx/>
              <a:buNone/>
            </a:pPr>
            <a:endParaRPr lang="de-DE" altLang="de-DE" sz="2400" b="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3635C1-40CE-13DD-0385-45C1F7B629B0}"/>
              </a:ext>
            </a:extLst>
          </p:cNvPr>
          <p:cNvSpPr>
            <a:spLocks noGrp="1"/>
          </p:cNvSpPr>
          <p:nvPr>
            <p:ph type="title"/>
          </p:nvPr>
        </p:nvSpPr>
        <p:spPr/>
        <p:txBody>
          <a:bodyPr/>
          <a:lstStyle/>
          <a:p>
            <a:r>
              <a:rPr lang="de-DE" altLang="de-DE" sz="2000" dirty="0"/>
              <a:t>Der gesetzlich vorgesehene Entscheidungsalgorithmus (1)</a:t>
            </a:r>
            <a:endParaRPr lang="de-DE" dirty="0"/>
          </a:p>
        </p:txBody>
      </p:sp>
      <p:sp>
        <p:nvSpPr>
          <p:cNvPr id="4" name="Text Box 6">
            <a:extLst>
              <a:ext uri="{FF2B5EF4-FFF2-40B4-BE49-F238E27FC236}">
                <a16:creationId xmlns:a16="http://schemas.microsoft.com/office/drawing/2014/main" id="{BB5D4428-3840-8AD0-C4DD-468F732778E4}"/>
              </a:ext>
            </a:extLst>
          </p:cNvPr>
          <p:cNvSpPr txBox="1">
            <a:spLocks noChangeArrowheads="1"/>
          </p:cNvSpPr>
          <p:nvPr/>
        </p:nvSpPr>
        <p:spPr bwMode="auto">
          <a:xfrm>
            <a:off x="1015739" y="2002341"/>
            <a:ext cx="5786995" cy="929485"/>
          </a:xfrm>
          <a:prstGeom prst="rect">
            <a:avLst/>
          </a:prstGeom>
          <a:noFill/>
          <a:ln w="9525">
            <a:solidFill>
              <a:srgbClr val="0A9FE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b="0" dirty="0"/>
              <a:t>Patientin/ Patient hat </a:t>
            </a:r>
            <a:r>
              <a:rPr lang="de-DE" altLang="de-DE" dirty="0"/>
              <a:t>Patientenverfügung</a:t>
            </a:r>
          </a:p>
          <a:p>
            <a:pPr defTabSz="914400">
              <a:buFont typeface="Lucida Grande" charset="0"/>
              <a:buChar char="→"/>
            </a:pPr>
            <a:r>
              <a:rPr lang="de-DE" altLang="de-DE" b="0" dirty="0"/>
              <a:t>Betreuerin / Betreuer </a:t>
            </a:r>
            <a:r>
              <a:rPr lang="de-DE" altLang="de-DE" dirty="0"/>
              <a:t>prüft</a:t>
            </a:r>
            <a:r>
              <a:rPr lang="de-DE" altLang="de-DE" b="0" dirty="0"/>
              <a:t> Behandlungs</a:t>
            </a:r>
            <a:r>
              <a:rPr lang="de-DE" altLang="de-DE" dirty="0"/>
              <a:t>situation</a:t>
            </a:r>
          </a:p>
          <a:p>
            <a:pPr defTabSz="914400">
              <a:buFont typeface="Lucida Grande" charset="0"/>
              <a:buChar char="→"/>
            </a:pPr>
            <a:r>
              <a:rPr lang="de-DE" altLang="de-DE" b="0" dirty="0"/>
              <a:t>Betreuerin/ Betreuer </a:t>
            </a:r>
            <a:r>
              <a:rPr lang="de-DE" altLang="de-DE" dirty="0"/>
              <a:t>vertritt</a:t>
            </a:r>
            <a:r>
              <a:rPr lang="de-DE" altLang="de-DE" b="0" dirty="0"/>
              <a:t> Patienten</a:t>
            </a:r>
            <a:r>
              <a:rPr lang="de-DE" altLang="de-DE" dirty="0"/>
              <a:t>willen</a:t>
            </a:r>
          </a:p>
        </p:txBody>
      </p:sp>
      <p:sp>
        <p:nvSpPr>
          <p:cNvPr id="5" name="Text Box 6">
            <a:extLst>
              <a:ext uri="{FF2B5EF4-FFF2-40B4-BE49-F238E27FC236}">
                <a16:creationId xmlns:a16="http://schemas.microsoft.com/office/drawing/2014/main" id="{0324DA53-95C2-7D97-16DC-666D6EAB9661}"/>
              </a:ext>
            </a:extLst>
          </p:cNvPr>
          <p:cNvSpPr txBox="1">
            <a:spLocks noChangeArrowheads="1"/>
          </p:cNvSpPr>
          <p:nvPr/>
        </p:nvSpPr>
        <p:spPr bwMode="auto">
          <a:xfrm>
            <a:off x="1015739" y="3431091"/>
            <a:ext cx="5786996" cy="634020"/>
          </a:xfrm>
          <a:prstGeom prst="rect">
            <a:avLst/>
          </a:prstGeom>
          <a:noFill/>
          <a:ln w="9525">
            <a:solidFill>
              <a:srgbClr val="0A9FE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b="0" dirty="0"/>
              <a:t>Ärztin/ Arzt </a:t>
            </a:r>
            <a:r>
              <a:rPr lang="de-DE" altLang="de-DE" dirty="0"/>
              <a:t>prüft</a:t>
            </a:r>
            <a:r>
              <a:rPr lang="de-DE" altLang="de-DE" b="0" dirty="0"/>
              <a:t> Behandlungs</a:t>
            </a:r>
            <a:r>
              <a:rPr lang="de-DE" altLang="de-DE" dirty="0"/>
              <a:t>indikation</a:t>
            </a:r>
          </a:p>
          <a:p>
            <a:pPr defTabSz="914400">
              <a:buFont typeface="Lucida Grande" charset="0"/>
              <a:buChar char="→"/>
            </a:pPr>
            <a:r>
              <a:rPr lang="de-DE" altLang="de-DE" b="0" dirty="0"/>
              <a:t>Ärztin/ Arzt </a:t>
            </a:r>
            <a:r>
              <a:rPr lang="de-DE" altLang="de-DE" dirty="0"/>
              <a:t>erörtert</a:t>
            </a:r>
            <a:r>
              <a:rPr lang="de-DE" altLang="de-DE" b="0" dirty="0"/>
              <a:t> Maßnahme mit Betreuerin/ Betreuer</a:t>
            </a:r>
          </a:p>
        </p:txBody>
      </p:sp>
      <p:sp>
        <p:nvSpPr>
          <p:cNvPr id="6" name="Text Box 6">
            <a:extLst>
              <a:ext uri="{FF2B5EF4-FFF2-40B4-BE49-F238E27FC236}">
                <a16:creationId xmlns:a16="http://schemas.microsoft.com/office/drawing/2014/main" id="{51598D23-30BF-672C-4F05-F5F4E2ADADA7}"/>
              </a:ext>
            </a:extLst>
          </p:cNvPr>
          <p:cNvSpPr txBox="1">
            <a:spLocks noChangeArrowheads="1"/>
          </p:cNvSpPr>
          <p:nvPr/>
        </p:nvSpPr>
        <p:spPr bwMode="auto">
          <a:xfrm>
            <a:off x="1015739" y="4493129"/>
            <a:ext cx="5786995" cy="880241"/>
          </a:xfrm>
          <a:prstGeom prst="rect">
            <a:avLst/>
          </a:prstGeom>
          <a:noFill/>
          <a:ln w="9525">
            <a:solidFill>
              <a:srgbClr val="0A9FE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dirty="0"/>
              <a:t>Einvernehmen </a:t>
            </a:r>
            <a:r>
              <a:rPr lang="de-DE" altLang="de-DE" b="0" dirty="0"/>
              <a:t>zwischen Ärztin/ Arzt und Betreuerin/ Betreuer</a:t>
            </a:r>
          </a:p>
          <a:p>
            <a:pPr defTabSz="914400">
              <a:buFont typeface="Lucida Grande" charset="0"/>
              <a:buChar char="→"/>
            </a:pPr>
            <a:r>
              <a:rPr lang="de-DE" altLang="de-DE" dirty="0"/>
              <a:t>Umsetzung</a:t>
            </a:r>
            <a:r>
              <a:rPr lang="de-DE" altLang="de-DE" b="0" dirty="0"/>
              <a:t> der Entscheidung</a:t>
            </a:r>
          </a:p>
        </p:txBody>
      </p:sp>
      <p:sp>
        <p:nvSpPr>
          <p:cNvPr id="7" name="Nach links gekrümmter Pfeil 13">
            <a:extLst>
              <a:ext uri="{FF2B5EF4-FFF2-40B4-BE49-F238E27FC236}">
                <a16:creationId xmlns:a16="http://schemas.microsoft.com/office/drawing/2014/main" id="{CC84E276-EF2C-DB3F-6B9C-02715929DE52}"/>
              </a:ext>
            </a:extLst>
          </p:cNvPr>
          <p:cNvSpPr/>
          <p:nvPr/>
        </p:nvSpPr>
        <p:spPr>
          <a:xfrm flipH="1">
            <a:off x="329939" y="2411449"/>
            <a:ext cx="617538" cy="1311275"/>
          </a:xfrm>
          <a:prstGeom prst="curvedLeftArrow">
            <a:avLst/>
          </a:prstGeom>
          <a:solidFill>
            <a:srgbClr val="0A9F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sz="1600">
              <a:solidFill>
                <a:schemeClr val="tx1"/>
              </a:solidFill>
            </a:endParaRPr>
          </a:p>
        </p:txBody>
      </p:sp>
      <p:sp>
        <p:nvSpPr>
          <p:cNvPr id="8" name="Nach links gekrümmter Pfeil 14">
            <a:extLst>
              <a:ext uri="{FF2B5EF4-FFF2-40B4-BE49-F238E27FC236}">
                <a16:creationId xmlns:a16="http://schemas.microsoft.com/office/drawing/2014/main" id="{4BC32C62-6B21-6AA9-EE16-200BDD6F5B5E}"/>
              </a:ext>
            </a:extLst>
          </p:cNvPr>
          <p:cNvSpPr/>
          <p:nvPr/>
        </p:nvSpPr>
        <p:spPr>
          <a:xfrm flipH="1">
            <a:off x="329939" y="3798923"/>
            <a:ext cx="617538" cy="1309687"/>
          </a:xfrm>
          <a:prstGeom prst="curvedLeftArrow">
            <a:avLst/>
          </a:prstGeom>
          <a:solidFill>
            <a:srgbClr val="0A9F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sz="1600">
              <a:solidFill>
                <a:schemeClr val="tx1"/>
              </a:solidFill>
            </a:endParaRPr>
          </a:p>
        </p:txBody>
      </p:sp>
    </p:spTree>
    <p:extLst>
      <p:ext uri="{BB962C8B-B14F-4D97-AF65-F5344CB8AC3E}">
        <p14:creationId xmlns:p14="http://schemas.microsoft.com/office/powerpoint/2010/main" val="11366699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6C0384-3A90-C333-B6F6-BFF4D14942E9}"/>
              </a:ext>
            </a:extLst>
          </p:cNvPr>
          <p:cNvSpPr>
            <a:spLocks noGrp="1"/>
          </p:cNvSpPr>
          <p:nvPr>
            <p:ph type="title"/>
          </p:nvPr>
        </p:nvSpPr>
        <p:spPr/>
        <p:txBody>
          <a:bodyPr/>
          <a:lstStyle/>
          <a:p>
            <a:r>
              <a:rPr lang="de-DE" altLang="de-DE" sz="2000" dirty="0"/>
              <a:t>Der gesetzlich vorgesehene Entscheidungsalgorithmus (2)</a:t>
            </a:r>
            <a:endParaRPr lang="de-DE" dirty="0"/>
          </a:p>
        </p:txBody>
      </p:sp>
      <p:sp>
        <p:nvSpPr>
          <p:cNvPr id="11" name="Text Box 6">
            <a:extLst>
              <a:ext uri="{FF2B5EF4-FFF2-40B4-BE49-F238E27FC236}">
                <a16:creationId xmlns:a16="http://schemas.microsoft.com/office/drawing/2014/main" id="{58D630AB-3120-7AE2-1008-3BF7553D07A6}"/>
              </a:ext>
            </a:extLst>
          </p:cNvPr>
          <p:cNvSpPr txBox="1">
            <a:spLocks noChangeArrowheads="1"/>
          </p:cNvSpPr>
          <p:nvPr/>
        </p:nvSpPr>
        <p:spPr bwMode="auto">
          <a:xfrm>
            <a:off x="1015740" y="1985405"/>
            <a:ext cx="5797042" cy="929485"/>
          </a:xfrm>
          <a:prstGeom prst="rect">
            <a:avLst/>
          </a:prstGeom>
          <a:solidFill>
            <a:schemeClr val="bg1"/>
          </a:solidFill>
          <a:ln w="9525">
            <a:solidFill>
              <a:srgbClr val="0A9FE0"/>
            </a:solidFill>
            <a:miter lim="800000"/>
            <a:headEnd/>
            <a:tailEnd/>
          </a:ln>
        </p:spPr>
        <p:txBody>
          <a:bodyPr wrap="square">
            <a:spAutoFit/>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b="0" dirty="0"/>
              <a:t>Patientin/ Patient hat </a:t>
            </a:r>
            <a:r>
              <a:rPr lang="de-DE" altLang="de-DE" dirty="0"/>
              <a:t>Patientenverfügung</a:t>
            </a:r>
          </a:p>
          <a:p>
            <a:pPr defTabSz="914400">
              <a:buFont typeface="Lucida Grande" charset="0"/>
              <a:buChar char="→"/>
            </a:pPr>
            <a:r>
              <a:rPr lang="de-DE" altLang="de-DE" b="0" dirty="0"/>
              <a:t>Betreuerin/ Betreuer </a:t>
            </a:r>
            <a:r>
              <a:rPr lang="de-DE" altLang="de-DE" dirty="0"/>
              <a:t>prüft</a:t>
            </a:r>
            <a:r>
              <a:rPr lang="de-DE" altLang="de-DE" b="0" dirty="0"/>
              <a:t> Behandlungs</a:t>
            </a:r>
            <a:r>
              <a:rPr lang="de-DE" altLang="de-DE" dirty="0"/>
              <a:t>situation</a:t>
            </a:r>
          </a:p>
          <a:p>
            <a:pPr defTabSz="914400">
              <a:buFont typeface="Lucida Grande" charset="0"/>
              <a:buChar char="→"/>
            </a:pPr>
            <a:r>
              <a:rPr lang="de-DE" altLang="de-DE" b="0" dirty="0"/>
              <a:t>Betreuerin/ Betreuer </a:t>
            </a:r>
            <a:r>
              <a:rPr lang="de-DE" altLang="de-DE" dirty="0"/>
              <a:t>vertritt</a:t>
            </a:r>
            <a:r>
              <a:rPr lang="de-DE" altLang="de-DE" b="0" dirty="0"/>
              <a:t> Patienten</a:t>
            </a:r>
            <a:r>
              <a:rPr lang="de-DE" altLang="de-DE" dirty="0"/>
              <a:t>willen</a:t>
            </a:r>
          </a:p>
        </p:txBody>
      </p:sp>
      <p:sp>
        <p:nvSpPr>
          <p:cNvPr id="12" name="Text Box 6">
            <a:extLst>
              <a:ext uri="{FF2B5EF4-FFF2-40B4-BE49-F238E27FC236}">
                <a16:creationId xmlns:a16="http://schemas.microsoft.com/office/drawing/2014/main" id="{D3A5673E-BB0B-FB11-ABCB-D084775653E2}"/>
              </a:ext>
            </a:extLst>
          </p:cNvPr>
          <p:cNvSpPr txBox="1">
            <a:spLocks noChangeArrowheads="1"/>
          </p:cNvSpPr>
          <p:nvPr/>
        </p:nvSpPr>
        <p:spPr bwMode="auto">
          <a:xfrm>
            <a:off x="1015740" y="3414155"/>
            <a:ext cx="5797042" cy="634020"/>
          </a:xfrm>
          <a:prstGeom prst="rect">
            <a:avLst/>
          </a:prstGeom>
          <a:solidFill>
            <a:schemeClr val="bg1"/>
          </a:solidFill>
          <a:ln w="9525">
            <a:solidFill>
              <a:srgbClr val="0A9FE0"/>
            </a:solidFill>
            <a:miter lim="800000"/>
            <a:headEnd/>
            <a:tailEnd/>
          </a:ln>
        </p:spPr>
        <p:txBody>
          <a:bodyPr wrap="square">
            <a:spAutoFit/>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b="0" dirty="0"/>
              <a:t>Ärztin/ Arzt </a:t>
            </a:r>
            <a:r>
              <a:rPr lang="de-DE" altLang="de-DE" dirty="0"/>
              <a:t>prüft</a:t>
            </a:r>
            <a:r>
              <a:rPr lang="de-DE" altLang="de-DE" b="0" dirty="0"/>
              <a:t> Behandlungs</a:t>
            </a:r>
            <a:r>
              <a:rPr lang="de-DE" altLang="de-DE" dirty="0"/>
              <a:t>indikation</a:t>
            </a:r>
          </a:p>
          <a:p>
            <a:pPr defTabSz="914400">
              <a:buFont typeface="Lucida Grande" charset="0"/>
              <a:buChar char="→"/>
            </a:pPr>
            <a:r>
              <a:rPr lang="de-DE" altLang="de-DE" b="0" dirty="0"/>
              <a:t>Ärztin/ Arzt </a:t>
            </a:r>
            <a:r>
              <a:rPr lang="de-DE" altLang="de-DE" dirty="0"/>
              <a:t>erörtert</a:t>
            </a:r>
            <a:r>
              <a:rPr lang="de-DE" altLang="de-DE" b="0" dirty="0"/>
              <a:t> Maßnahme mit Betreuerin/ Betreuer</a:t>
            </a:r>
          </a:p>
        </p:txBody>
      </p:sp>
      <p:sp>
        <p:nvSpPr>
          <p:cNvPr id="13" name="Text Box 6">
            <a:extLst>
              <a:ext uri="{FF2B5EF4-FFF2-40B4-BE49-F238E27FC236}">
                <a16:creationId xmlns:a16="http://schemas.microsoft.com/office/drawing/2014/main" id="{92B9881D-229C-96C9-3BEA-AB7E79150724}"/>
              </a:ext>
            </a:extLst>
          </p:cNvPr>
          <p:cNvSpPr txBox="1">
            <a:spLocks noChangeArrowheads="1"/>
          </p:cNvSpPr>
          <p:nvPr/>
        </p:nvSpPr>
        <p:spPr bwMode="auto">
          <a:xfrm>
            <a:off x="1015739" y="4476193"/>
            <a:ext cx="5470525" cy="634020"/>
          </a:xfrm>
          <a:prstGeom prst="rect">
            <a:avLst/>
          </a:prstGeom>
          <a:solidFill>
            <a:schemeClr val="bg1"/>
          </a:solidFill>
          <a:ln w="9525">
            <a:solidFill>
              <a:srgbClr val="A8B6BC"/>
            </a:solidFill>
            <a:miter lim="800000"/>
            <a:headEnd/>
            <a:tailEnd/>
          </a:ln>
        </p:spPr>
        <p:txBody>
          <a:bodyPr>
            <a:spAutoFit/>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a:solidFill>
                  <a:srgbClr val="A6A6A6"/>
                </a:solidFill>
              </a:rPr>
              <a:t>Einvernehmen </a:t>
            </a:r>
            <a:r>
              <a:rPr lang="de-DE" altLang="de-DE" b="0">
                <a:solidFill>
                  <a:srgbClr val="A6A6A6"/>
                </a:solidFill>
              </a:rPr>
              <a:t>zwischen Arzt und Betreuer</a:t>
            </a:r>
          </a:p>
          <a:p>
            <a:pPr defTabSz="914400">
              <a:buFont typeface="Lucida Grande" charset="0"/>
              <a:buChar char="→"/>
            </a:pPr>
            <a:r>
              <a:rPr lang="de-DE" altLang="de-DE">
                <a:solidFill>
                  <a:srgbClr val="A6A6A6"/>
                </a:solidFill>
              </a:rPr>
              <a:t>Umsetzung</a:t>
            </a:r>
            <a:r>
              <a:rPr lang="de-DE" altLang="de-DE" b="0">
                <a:solidFill>
                  <a:srgbClr val="A6A6A6"/>
                </a:solidFill>
              </a:rPr>
              <a:t> der Entscheidung</a:t>
            </a:r>
          </a:p>
        </p:txBody>
      </p:sp>
      <p:sp>
        <p:nvSpPr>
          <p:cNvPr id="16" name="Multiplizieren 1">
            <a:extLst>
              <a:ext uri="{FF2B5EF4-FFF2-40B4-BE49-F238E27FC236}">
                <a16:creationId xmlns:a16="http://schemas.microsoft.com/office/drawing/2014/main" id="{EF321547-476F-C90A-8D52-5D9A55F90255}"/>
              </a:ext>
            </a:extLst>
          </p:cNvPr>
          <p:cNvSpPr/>
          <p:nvPr/>
        </p:nvSpPr>
        <p:spPr>
          <a:xfrm>
            <a:off x="329939" y="4038043"/>
            <a:ext cx="3255963" cy="1646237"/>
          </a:xfrm>
          <a:prstGeom prst="mathMultiply">
            <a:avLst>
              <a:gd name="adj1" fmla="val 2766"/>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sz="1600"/>
          </a:p>
        </p:txBody>
      </p:sp>
      <p:sp>
        <p:nvSpPr>
          <p:cNvPr id="17" name="Text Box 6">
            <a:extLst>
              <a:ext uri="{FF2B5EF4-FFF2-40B4-BE49-F238E27FC236}">
                <a16:creationId xmlns:a16="http://schemas.microsoft.com/office/drawing/2014/main" id="{E6356166-6FEE-D2DE-EF45-7D7290ED836D}"/>
              </a:ext>
            </a:extLst>
          </p:cNvPr>
          <p:cNvSpPr txBox="1">
            <a:spLocks noChangeArrowheads="1"/>
          </p:cNvSpPr>
          <p:nvPr/>
        </p:nvSpPr>
        <p:spPr bwMode="auto">
          <a:xfrm>
            <a:off x="2368289" y="4704793"/>
            <a:ext cx="4444493" cy="634020"/>
          </a:xfrm>
          <a:prstGeom prst="rect">
            <a:avLst/>
          </a:prstGeom>
          <a:solidFill>
            <a:schemeClr val="bg1"/>
          </a:solidFill>
          <a:ln w="9525">
            <a:solidFill>
              <a:srgbClr val="0A9FE0"/>
            </a:solidFill>
            <a:miter lim="800000"/>
            <a:headEnd/>
            <a:tailEnd/>
          </a:ln>
        </p:spPr>
        <p:txBody>
          <a:bodyPr wrap="square">
            <a:spAutoFit/>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a:t>Uneinigkeit </a:t>
            </a:r>
            <a:r>
              <a:rPr lang="de-DE" altLang="de-DE" b="0"/>
              <a:t>bzgl. des Patientenwillens</a:t>
            </a:r>
          </a:p>
          <a:p>
            <a:pPr defTabSz="914400">
              <a:buFont typeface="Lucida Grande" charset="0"/>
              <a:buChar char="→"/>
            </a:pPr>
            <a:r>
              <a:rPr lang="de-DE" altLang="de-DE" b="0"/>
              <a:t>Entscheidung durch Betreuungs</a:t>
            </a:r>
            <a:r>
              <a:rPr lang="de-DE" altLang="de-DE"/>
              <a:t>gericht</a:t>
            </a:r>
          </a:p>
        </p:txBody>
      </p:sp>
      <p:sp>
        <p:nvSpPr>
          <p:cNvPr id="18" name="Nach links gekrümmter Pfeil 13">
            <a:extLst>
              <a:ext uri="{FF2B5EF4-FFF2-40B4-BE49-F238E27FC236}">
                <a16:creationId xmlns:a16="http://schemas.microsoft.com/office/drawing/2014/main" id="{3B72F447-CD2B-F4F6-3553-00BAA55C7C61}"/>
              </a:ext>
            </a:extLst>
          </p:cNvPr>
          <p:cNvSpPr/>
          <p:nvPr/>
        </p:nvSpPr>
        <p:spPr>
          <a:xfrm flipH="1">
            <a:off x="329939" y="2411449"/>
            <a:ext cx="617538" cy="1311275"/>
          </a:xfrm>
          <a:prstGeom prst="curvedLeftArrow">
            <a:avLst/>
          </a:prstGeom>
          <a:solidFill>
            <a:srgbClr val="0A9F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sz="1600">
              <a:solidFill>
                <a:schemeClr val="tx1"/>
              </a:solidFill>
            </a:endParaRPr>
          </a:p>
        </p:txBody>
      </p:sp>
      <p:sp>
        <p:nvSpPr>
          <p:cNvPr id="19" name="Nach links gekrümmter Pfeil 14">
            <a:extLst>
              <a:ext uri="{FF2B5EF4-FFF2-40B4-BE49-F238E27FC236}">
                <a16:creationId xmlns:a16="http://schemas.microsoft.com/office/drawing/2014/main" id="{CAA68DEA-E4B8-D2CD-4B61-F4060AD8C8CC}"/>
              </a:ext>
            </a:extLst>
          </p:cNvPr>
          <p:cNvSpPr/>
          <p:nvPr/>
        </p:nvSpPr>
        <p:spPr>
          <a:xfrm flipH="1">
            <a:off x="329939" y="3798923"/>
            <a:ext cx="617538" cy="1309687"/>
          </a:xfrm>
          <a:prstGeom prst="curvedLeftArrow">
            <a:avLst/>
          </a:prstGeom>
          <a:solidFill>
            <a:srgbClr val="0A9F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sz="1600">
              <a:solidFill>
                <a:schemeClr val="tx1"/>
              </a:solidFill>
            </a:endParaRPr>
          </a:p>
        </p:txBody>
      </p:sp>
    </p:spTree>
    <p:extLst>
      <p:ext uri="{BB962C8B-B14F-4D97-AF65-F5344CB8AC3E}">
        <p14:creationId xmlns:p14="http://schemas.microsoft.com/office/powerpoint/2010/main" val="36008604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B855AE-AD71-C962-75DE-9459CED44A01}"/>
              </a:ext>
            </a:extLst>
          </p:cNvPr>
          <p:cNvSpPr>
            <a:spLocks noGrp="1"/>
          </p:cNvSpPr>
          <p:nvPr>
            <p:ph type="title"/>
          </p:nvPr>
        </p:nvSpPr>
        <p:spPr/>
        <p:txBody>
          <a:bodyPr/>
          <a:lstStyle/>
          <a:p>
            <a:r>
              <a:rPr lang="de-DE" altLang="de-DE" sz="2000" dirty="0"/>
              <a:t>Der gesetzlich vorgesehene Entscheidungsalgorithmus (3)</a:t>
            </a:r>
            <a:endParaRPr lang="de-DE" dirty="0"/>
          </a:p>
        </p:txBody>
      </p:sp>
      <p:sp>
        <p:nvSpPr>
          <p:cNvPr id="4" name="Text Box 6">
            <a:extLst>
              <a:ext uri="{FF2B5EF4-FFF2-40B4-BE49-F238E27FC236}">
                <a16:creationId xmlns:a16="http://schemas.microsoft.com/office/drawing/2014/main" id="{CD8DAC03-BEED-E477-AC0E-F4C0B89A57B5}"/>
              </a:ext>
            </a:extLst>
          </p:cNvPr>
          <p:cNvSpPr txBox="1">
            <a:spLocks noChangeArrowheads="1"/>
          </p:cNvSpPr>
          <p:nvPr/>
        </p:nvSpPr>
        <p:spPr bwMode="auto">
          <a:xfrm>
            <a:off x="1032032" y="2172659"/>
            <a:ext cx="5470525" cy="929485"/>
          </a:xfrm>
          <a:prstGeom prst="rect">
            <a:avLst/>
          </a:prstGeom>
          <a:solidFill>
            <a:schemeClr val="bg1"/>
          </a:solidFill>
          <a:ln w="9525">
            <a:solidFill>
              <a:srgbClr val="A8B6BC"/>
            </a:solidFill>
            <a:miter lim="800000"/>
            <a:headEnd/>
            <a:tailEnd/>
          </a:ln>
        </p:spPr>
        <p:txBody>
          <a:bodyPr>
            <a:spAutoFit/>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b="0" dirty="0">
                <a:solidFill>
                  <a:srgbClr val="A6A6A6"/>
                </a:solidFill>
              </a:rPr>
              <a:t>Patient hat </a:t>
            </a:r>
            <a:r>
              <a:rPr lang="de-DE" altLang="de-DE" dirty="0">
                <a:solidFill>
                  <a:srgbClr val="A6A6A6"/>
                </a:solidFill>
              </a:rPr>
              <a:t>Patientenverfüg.</a:t>
            </a:r>
          </a:p>
          <a:p>
            <a:pPr defTabSz="914400">
              <a:buFont typeface="Lucida Grande" charset="0"/>
              <a:buChar char="→"/>
            </a:pPr>
            <a:r>
              <a:rPr lang="de-DE" altLang="de-DE" b="0" dirty="0">
                <a:solidFill>
                  <a:srgbClr val="A6A6A6"/>
                </a:solidFill>
              </a:rPr>
              <a:t>Betreuer </a:t>
            </a:r>
            <a:r>
              <a:rPr lang="de-DE" altLang="de-DE" dirty="0">
                <a:solidFill>
                  <a:srgbClr val="A6A6A6"/>
                </a:solidFill>
              </a:rPr>
              <a:t>prüft</a:t>
            </a:r>
            <a:r>
              <a:rPr lang="de-DE" altLang="de-DE" b="0" dirty="0">
                <a:solidFill>
                  <a:srgbClr val="A6A6A6"/>
                </a:solidFill>
              </a:rPr>
              <a:t> </a:t>
            </a:r>
            <a:r>
              <a:rPr lang="de-DE" altLang="de-DE" b="0" dirty="0" err="1">
                <a:solidFill>
                  <a:srgbClr val="A6A6A6"/>
                </a:solidFill>
              </a:rPr>
              <a:t>Behand-lungs</a:t>
            </a:r>
            <a:r>
              <a:rPr lang="de-DE" altLang="de-DE" dirty="0" err="1">
                <a:solidFill>
                  <a:srgbClr val="A6A6A6"/>
                </a:solidFill>
              </a:rPr>
              <a:t>situation</a:t>
            </a:r>
            <a:endParaRPr lang="de-DE" altLang="de-DE" dirty="0">
              <a:solidFill>
                <a:srgbClr val="A6A6A6"/>
              </a:solidFill>
            </a:endParaRPr>
          </a:p>
          <a:p>
            <a:pPr defTabSz="914400">
              <a:buFont typeface="Lucida Grande" charset="0"/>
              <a:buChar char="→"/>
            </a:pPr>
            <a:r>
              <a:rPr lang="de-DE" altLang="de-DE" b="0" dirty="0">
                <a:solidFill>
                  <a:srgbClr val="A6A6A6"/>
                </a:solidFill>
              </a:rPr>
              <a:t>Betreuer </a:t>
            </a:r>
            <a:r>
              <a:rPr lang="de-DE" altLang="de-DE" dirty="0">
                <a:solidFill>
                  <a:srgbClr val="A6A6A6"/>
                </a:solidFill>
              </a:rPr>
              <a:t>vertritt</a:t>
            </a:r>
            <a:r>
              <a:rPr lang="de-DE" altLang="de-DE" b="0" dirty="0">
                <a:solidFill>
                  <a:srgbClr val="A6A6A6"/>
                </a:solidFill>
              </a:rPr>
              <a:t> Patienten</a:t>
            </a:r>
            <a:r>
              <a:rPr lang="de-DE" altLang="de-DE" dirty="0">
                <a:solidFill>
                  <a:srgbClr val="A6A6A6"/>
                </a:solidFill>
              </a:rPr>
              <a:t>willen</a:t>
            </a:r>
          </a:p>
        </p:txBody>
      </p:sp>
      <p:sp>
        <p:nvSpPr>
          <p:cNvPr id="5" name="Text Box 6">
            <a:extLst>
              <a:ext uri="{FF2B5EF4-FFF2-40B4-BE49-F238E27FC236}">
                <a16:creationId xmlns:a16="http://schemas.microsoft.com/office/drawing/2014/main" id="{3A68E290-BDBF-5809-0E88-DECE328F8886}"/>
              </a:ext>
            </a:extLst>
          </p:cNvPr>
          <p:cNvSpPr txBox="1">
            <a:spLocks noChangeArrowheads="1"/>
          </p:cNvSpPr>
          <p:nvPr/>
        </p:nvSpPr>
        <p:spPr bwMode="auto">
          <a:xfrm>
            <a:off x="1032032" y="3601409"/>
            <a:ext cx="6504232" cy="634020"/>
          </a:xfrm>
          <a:prstGeom prst="rect">
            <a:avLst/>
          </a:prstGeom>
          <a:solidFill>
            <a:schemeClr val="bg1"/>
          </a:solidFill>
          <a:ln w="9525">
            <a:solidFill>
              <a:srgbClr val="0A9FE0"/>
            </a:solidFill>
            <a:miter lim="800000"/>
            <a:headEnd/>
            <a:tailEnd/>
          </a:ln>
        </p:spPr>
        <p:txBody>
          <a:bodyPr wrap="square">
            <a:spAutoFit/>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b="0" dirty="0"/>
              <a:t>Ärztin/ Arzt </a:t>
            </a:r>
            <a:r>
              <a:rPr lang="de-DE" altLang="de-DE" dirty="0"/>
              <a:t>prüft</a:t>
            </a:r>
            <a:r>
              <a:rPr lang="de-DE" altLang="de-DE" b="0" dirty="0"/>
              <a:t> Behandlungs</a:t>
            </a:r>
            <a:r>
              <a:rPr lang="de-DE" altLang="de-DE" dirty="0"/>
              <a:t>indikation</a:t>
            </a:r>
          </a:p>
          <a:p>
            <a:pPr defTabSz="914400">
              <a:buFont typeface="Lucida Grande" charset="0"/>
              <a:buChar char="→"/>
            </a:pPr>
            <a:r>
              <a:rPr lang="de-DE" altLang="de-DE" b="0" dirty="0"/>
              <a:t>Ärztin/ Arzt </a:t>
            </a:r>
            <a:r>
              <a:rPr lang="de-DE" altLang="de-DE" dirty="0"/>
              <a:t>erörtert</a:t>
            </a:r>
            <a:r>
              <a:rPr lang="de-DE" altLang="de-DE" b="0" dirty="0"/>
              <a:t> Maßnahme mit Betreuerin/ Betreuer</a:t>
            </a:r>
          </a:p>
        </p:txBody>
      </p:sp>
      <p:sp>
        <p:nvSpPr>
          <p:cNvPr id="6" name="Text Box 6">
            <a:extLst>
              <a:ext uri="{FF2B5EF4-FFF2-40B4-BE49-F238E27FC236}">
                <a16:creationId xmlns:a16="http://schemas.microsoft.com/office/drawing/2014/main" id="{5D841D25-E0DC-9B35-D120-DF53B5FE9B56}"/>
              </a:ext>
            </a:extLst>
          </p:cNvPr>
          <p:cNvSpPr txBox="1">
            <a:spLocks noChangeArrowheads="1"/>
          </p:cNvSpPr>
          <p:nvPr/>
        </p:nvSpPr>
        <p:spPr bwMode="auto">
          <a:xfrm>
            <a:off x="1032032" y="4663447"/>
            <a:ext cx="6504232" cy="634020"/>
          </a:xfrm>
          <a:prstGeom prst="rect">
            <a:avLst/>
          </a:prstGeom>
          <a:solidFill>
            <a:schemeClr val="bg1"/>
          </a:solidFill>
          <a:ln w="9525">
            <a:solidFill>
              <a:srgbClr val="0A9FE0"/>
            </a:solidFill>
            <a:miter lim="800000"/>
            <a:headEnd/>
            <a:tailEnd/>
          </a:ln>
        </p:spPr>
        <p:txBody>
          <a:bodyPr wrap="square">
            <a:spAutoFit/>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dirty="0"/>
              <a:t>Einvernehmen </a:t>
            </a:r>
            <a:r>
              <a:rPr lang="de-DE" altLang="de-DE" b="0" dirty="0"/>
              <a:t>zwischen Ärztin/ Arzt und Betreuerin/ Betreuer</a:t>
            </a:r>
          </a:p>
          <a:p>
            <a:pPr defTabSz="914400">
              <a:buFont typeface="Lucida Grande" charset="0"/>
              <a:buChar char="→"/>
            </a:pPr>
            <a:r>
              <a:rPr lang="de-DE" altLang="de-DE" dirty="0"/>
              <a:t>Umsetzung</a:t>
            </a:r>
            <a:r>
              <a:rPr lang="de-DE" altLang="de-DE" b="0" dirty="0"/>
              <a:t> der Entscheidung</a:t>
            </a:r>
          </a:p>
        </p:txBody>
      </p:sp>
      <p:sp>
        <p:nvSpPr>
          <p:cNvPr id="9" name="Multiplizieren 1">
            <a:extLst>
              <a:ext uri="{FF2B5EF4-FFF2-40B4-BE49-F238E27FC236}">
                <a16:creationId xmlns:a16="http://schemas.microsoft.com/office/drawing/2014/main" id="{62D13026-8782-7245-9832-63146FBF0818}"/>
              </a:ext>
            </a:extLst>
          </p:cNvPr>
          <p:cNvSpPr/>
          <p:nvPr/>
        </p:nvSpPr>
        <p:spPr>
          <a:xfrm>
            <a:off x="346232" y="1577347"/>
            <a:ext cx="3255963" cy="2320925"/>
          </a:xfrm>
          <a:prstGeom prst="mathMultiply">
            <a:avLst>
              <a:gd name="adj1" fmla="val 2766"/>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sz="1600"/>
          </a:p>
        </p:txBody>
      </p:sp>
      <p:sp>
        <p:nvSpPr>
          <p:cNvPr id="10" name="Text Box 6">
            <a:extLst>
              <a:ext uri="{FF2B5EF4-FFF2-40B4-BE49-F238E27FC236}">
                <a16:creationId xmlns:a16="http://schemas.microsoft.com/office/drawing/2014/main" id="{521DC8DF-6C48-5312-ED12-F3865F918520}"/>
              </a:ext>
            </a:extLst>
          </p:cNvPr>
          <p:cNvSpPr txBox="1">
            <a:spLocks noChangeArrowheads="1"/>
          </p:cNvSpPr>
          <p:nvPr/>
        </p:nvSpPr>
        <p:spPr bwMode="auto">
          <a:xfrm>
            <a:off x="2603657" y="1990097"/>
            <a:ext cx="4932607" cy="1126462"/>
          </a:xfrm>
          <a:prstGeom prst="rect">
            <a:avLst/>
          </a:prstGeom>
          <a:solidFill>
            <a:schemeClr val="bg1"/>
          </a:solidFill>
          <a:ln w="9525">
            <a:solidFill>
              <a:srgbClr val="0A9FE0"/>
            </a:solidFill>
            <a:miter lim="800000"/>
            <a:headEnd/>
            <a:tailEnd/>
          </a:ln>
        </p:spPr>
        <p:txBody>
          <a:bodyPr wrap="square">
            <a:spAutoFit/>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b="0" dirty="0"/>
              <a:t>Patientin/ Patient hat </a:t>
            </a:r>
            <a:r>
              <a:rPr lang="de-DE" altLang="de-DE" dirty="0"/>
              <a:t>keine (zutreffende) </a:t>
            </a:r>
            <a:r>
              <a:rPr lang="de-DE" altLang="de-DE" b="0" dirty="0"/>
              <a:t>Patientenverfügung</a:t>
            </a:r>
          </a:p>
          <a:p>
            <a:pPr defTabSz="914400">
              <a:buFont typeface="Lucida Grande" charset="0"/>
              <a:buChar char="→"/>
            </a:pPr>
            <a:r>
              <a:rPr lang="de-DE" altLang="de-DE" b="0" dirty="0"/>
              <a:t>Betreuerin/ Betreuer ermittelt </a:t>
            </a:r>
            <a:r>
              <a:rPr lang="de-DE" altLang="de-DE" dirty="0"/>
              <a:t>mutmaßlichen </a:t>
            </a:r>
            <a:r>
              <a:rPr lang="de-DE" altLang="de-DE" b="0" dirty="0"/>
              <a:t>Patientenwillen</a:t>
            </a:r>
          </a:p>
        </p:txBody>
      </p:sp>
      <p:sp>
        <p:nvSpPr>
          <p:cNvPr id="11" name="Nach links gekrümmter Pfeil 13">
            <a:extLst>
              <a:ext uri="{FF2B5EF4-FFF2-40B4-BE49-F238E27FC236}">
                <a16:creationId xmlns:a16="http://schemas.microsoft.com/office/drawing/2014/main" id="{ECBFAE3F-4D68-96D2-938A-47EC488539FA}"/>
              </a:ext>
            </a:extLst>
          </p:cNvPr>
          <p:cNvSpPr/>
          <p:nvPr/>
        </p:nvSpPr>
        <p:spPr>
          <a:xfrm flipH="1">
            <a:off x="329939" y="2411449"/>
            <a:ext cx="617538" cy="1311275"/>
          </a:xfrm>
          <a:prstGeom prst="curvedLeftArrow">
            <a:avLst/>
          </a:prstGeom>
          <a:solidFill>
            <a:srgbClr val="0A9F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sz="1600">
              <a:solidFill>
                <a:schemeClr val="tx1"/>
              </a:solidFill>
            </a:endParaRPr>
          </a:p>
        </p:txBody>
      </p:sp>
      <p:sp>
        <p:nvSpPr>
          <p:cNvPr id="12" name="Nach links gekrümmter Pfeil 14">
            <a:extLst>
              <a:ext uri="{FF2B5EF4-FFF2-40B4-BE49-F238E27FC236}">
                <a16:creationId xmlns:a16="http://schemas.microsoft.com/office/drawing/2014/main" id="{DA506BF9-9B27-04BD-27AC-6849FBFBFD4B}"/>
              </a:ext>
            </a:extLst>
          </p:cNvPr>
          <p:cNvSpPr/>
          <p:nvPr/>
        </p:nvSpPr>
        <p:spPr>
          <a:xfrm flipH="1">
            <a:off x="329939" y="3798923"/>
            <a:ext cx="617538" cy="1309687"/>
          </a:xfrm>
          <a:prstGeom prst="curvedLeftArrow">
            <a:avLst/>
          </a:prstGeom>
          <a:solidFill>
            <a:srgbClr val="0A9F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sz="1600">
              <a:solidFill>
                <a:schemeClr val="tx1"/>
              </a:solidFill>
            </a:endParaRPr>
          </a:p>
        </p:txBody>
      </p:sp>
    </p:spTree>
    <p:extLst>
      <p:ext uri="{BB962C8B-B14F-4D97-AF65-F5344CB8AC3E}">
        <p14:creationId xmlns:p14="http://schemas.microsoft.com/office/powerpoint/2010/main" val="33562175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C2B242-B76F-9AA6-B0A4-CB4AB5478513}"/>
              </a:ext>
            </a:extLst>
          </p:cNvPr>
          <p:cNvSpPr>
            <a:spLocks noGrp="1"/>
          </p:cNvSpPr>
          <p:nvPr>
            <p:ph type="title"/>
          </p:nvPr>
        </p:nvSpPr>
        <p:spPr/>
        <p:txBody>
          <a:bodyPr/>
          <a:lstStyle/>
          <a:p>
            <a:r>
              <a:rPr lang="de-DE" altLang="de-DE" sz="2000" dirty="0"/>
              <a:t>Der gesetzlich vorgesehene Entscheidungsalgorithmus (4)</a:t>
            </a:r>
            <a:endParaRPr lang="de-DE" dirty="0"/>
          </a:p>
        </p:txBody>
      </p:sp>
      <p:sp>
        <p:nvSpPr>
          <p:cNvPr id="11" name="Text Box 6">
            <a:extLst>
              <a:ext uri="{FF2B5EF4-FFF2-40B4-BE49-F238E27FC236}">
                <a16:creationId xmlns:a16="http://schemas.microsoft.com/office/drawing/2014/main" id="{BE09EFB6-9CA4-E1BC-C9A3-614115B1CCC7}"/>
              </a:ext>
            </a:extLst>
          </p:cNvPr>
          <p:cNvSpPr txBox="1">
            <a:spLocks noChangeArrowheads="1"/>
          </p:cNvSpPr>
          <p:nvPr/>
        </p:nvSpPr>
        <p:spPr bwMode="auto">
          <a:xfrm>
            <a:off x="1015739" y="2180001"/>
            <a:ext cx="5470525" cy="929485"/>
          </a:xfrm>
          <a:prstGeom prst="rect">
            <a:avLst/>
          </a:prstGeom>
          <a:solidFill>
            <a:schemeClr val="bg1"/>
          </a:solidFill>
          <a:ln w="9525">
            <a:solidFill>
              <a:srgbClr val="A8B6BC"/>
            </a:solidFill>
            <a:miter lim="800000"/>
            <a:headEnd/>
            <a:tailEnd/>
          </a:ln>
        </p:spPr>
        <p:txBody>
          <a:bodyPr>
            <a:spAutoFit/>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b="0">
                <a:solidFill>
                  <a:srgbClr val="A6A6A6"/>
                </a:solidFill>
              </a:rPr>
              <a:t>Patient hat </a:t>
            </a:r>
            <a:r>
              <a:rPr lang="de-DE" altLang="de-DE">
                <a:solidFill>
                  <a:srgbClr val="A6A6A6"/>
                </a:solidFill>
              </a:rPr>
              <a:t>Patientenverfüg.</a:t>
            </a:r>
          </a:p>
          <a:p>
            <a:pPr defTabSz="914400">
              <a:buFont typeface="Lucida Grande" charset="0"/>
              <a:buChar char="→"/>
            </a:pPr>
            <a:r>
              <a:rPr lang="de-DE" altLang="de-DE" b="0">
                <a:solidFill>
                  <a:srgbClr val="A6A6A6"/>
                </a:solidFill>
              </a:rPr>
              <a:t>Betreuer </a:t>
            </a:r>
            <a:r>
              <a:rPr lang="de-DE" altLang="de-DE">
                <a:solidFill>
                  <a:srgbClr val="A6A6A6"/>
                </a:solidFill>
              </a:rPr>
              <a:t>prüft</a:t>
            </a:r>
            <a:r>
              <a:rPr lang="de-DE" altLang="de-DE" b="0">
                <a:solidFill>
                  <a:srgbClr val="A6A6A6"/>
                </a:solidFill>
              </a:rPr>
              <a:t> Behand-lungs</a:t>
            </a:r>
            <a:r>
              <a:rPr lang="de-DE" altLang="de-DE">
                <a:solidFill>
                  <a:srgbClr val="A6A6A6"/>
                </a:solidFill>
              </a:rPr>
              <a:t>situation</a:t>
            </a:r>
          </a:p>
          <a:p>
            <a:pPr defTabSz="914400">
              <a:buFont typeface="Lucida Grande" charset="0"/>
              <a:buChar char="→"/>
            </a:pPr>
            <a:r>
              <a:rPr lang="de-DE" altLang="de-DE" b="0">
                <a:solidFill>
                  <a:srgbClr val="A6A6A6"/>
                </a:solidFill>
              </a:rPr>
              <a:t>Betreuer </a:t>
            </a:r>
            <a:r>
              <a:rPr lang="de-DE" altLang="de-DE">
                <a:solidFill>
                  <a:srgbClr val="A6A6A6"/>
                </a:solidFill>
              </a:rPr>
              <a:t>vertritt</a:t>
            </a:r>
            <a:r>
              <a:rPr lang="de-DE" altLang="de-DE" b="0">
                <a:solidFill>
                  <a:srgbClr val="A6A6A6"/>
                </a:solidFill>
              </a:rPr>
              <a:t> Patienten</a:t>
            </a:r>
            <a:r>
              <a:rPr lang="de-DE" altLang="de-DE">
                <a:solidFill>
                  <a:srgbClr val="A6A6A6"/>
                </a:solidFill>
              </a:rPr>
              <a:t>willen</a:t>
            </a:r>
          </a:p>
        </p:txBody>
      </p:sp>
      <p:sp>
        <p:nvSpPr>
          <p:cNvPr id="12" name="Text Box 6">
            <a:extLst>
              <a:ext uri="{FF2B5EF4-FFF2-40B4-BE49-F238E27FC236}">
                <a16:creationId xmlns:a16="http://schemas.microsoft.com/office/drawing/2014/main" id="{BE90426E-B086-CFA2-695D-774C9D9020E0}"/>
              </a:ext>
            </a:extLst>
          </p:cNvPr>
          <p:cNvSpPr txBox="1">
            <a:spLocks noChangeArrowheads="1"/>
          </p:cNvSpPr>
          <p:nvPr/>
        </p:nvSpPr>
        <p:spPr bwMode="auto">
          <a:xfrm>
            <a:off x="1015738" y="3608751"/>
            <a:ext cx="6510477" cy="634020"/>
          </a:xfrm>
          <a:prstGeom prst="rect">
            <a:avLst/>
          </a:prstGeom>
          <a:solidFill>
            <a:schemeClr val="bg1"/>
          </a:solidFill>
          <a:ln w="9525">
            <a:solidFill>
              <a:srgbClr val="0A9FE0"/>
            </a:solidFill>
            <a:miter lim="800000"/>
            <a:headEnd/>
            <a:tailEnd/>
          </a:ln>
        </p:spPr>
        <p:txBody>
          <a:bodyPr wrap="square">
            <a:spAutoFit/>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b="0" dirty="0"/>
              <a:t>Ärztin/ Arzt </a:t>
            </a:r>
            <a:r>
              <a:rPr lang="de-DE" altLang="de-DE" dirty="0"/>
              <a:t>prüft</a:t>
            </a:r>
            <a:r>
              <a:rPr lang="de-DE" altLang="de-DE" b="0" dirty="0"/>
              <a:t> Behandlungs</a:t>
            </a:r>
            <a:r>
              <a:rPr lang="de-DE" altLang="de-DE" dirty="0"/>
              <a:t>indikation</a:t>
            </a:r>
          </a:p>
          <a:p>
            <a:pPr defTabSz="914400">
              <a:buFont typeface="Lucida Grande" charset="0"/>
              <a:buChar char="→"/>
            </a:pPr>
            <a:r>
              <a:rPr lang="de-DE" altLang="de-DE" b="0" dirty="0"/>
              <a:t>Ärztin/ Arzt </a:t>
            </a:r>
            <a:r>
              <a:rPr lang="de-DE" altLang="de-DE" dirty="0"/>
              <a:t>erörtert</a:t>
            </a:r>
            <a:r>
              <a:rPr lang="de-DE" altLang="de-DE" b="0" dirty="0"/>
              <a:t> Maßnahme mit Betreuerin/ Betreuer</a:t>
            </a:r>
          </a:p>
        </p:txBody>
      </p:sp>
      <p:sp>
        <p:nvSpPr>
          <p:cNvPr id="13" name="Text Box 6">
            <a:extLst>
              <a:ext uri="{FF2B5EF4-FFF2-40B4-BE49-F238E27FC236}">
                <a16:creationId xmlns:a16="http://schemas.microsoft.com/office/drawing/2014/main" id="{B1212FE6-1B48-B835-9223-C2455061989E}"/>
              </a:ext>
            </a:extLst>
          </p:cNvPr>
          <p:cNvSpPr txBox="1">
            <a:spLocks noChangeArrowheads="1"/>
          </p:cNvSpPr>
          <p:nvPr/>
        </p:nvSpPr>
        <p:spPr bwMode="auto">
          <a:xfrm>
            <a:off x="1015739" y="4670789"/>
            <a:ext cx="5470525" cy="634020"/>
          </a:xfrm>
          <a:prstGeom prst="rect">
            <a:avLst/>
          </a:prstGeom>
          <a:solidFill>
            <a:schemeClr val="bg1"/>
          </a:solidFill>
          <a:ln w="9525">
            <a:solidFill>
              <a:srgbClr val="A8B6BC"/>
            </a:solidFill>
            <a:miter lim="800000"/>
            <a:headEnd/>
            <a:tailEnd/>
          </a:ln>
        </p:spPr>
        <p:txBody>
          <a:bodyPr>
            <a:spAutoFit/>
          </a:bodyPr>
          <a:lstStyle/>
          <a:p>
            <a:pPr marL="342900" indent="-342900" defTabSz="914400">
              <a:spcBef>
                <a:spcPct val="20000"/>
              </a:spcBef>
              <a:buClr>
                <a:srgbClr val="0A9FE0"/>
              </a:buClr>
              <a:buFont typeface="Lucida Grande"/>
              <a:buChar char="→"/>
              <a:defRPr/>
            </a:pPr>
            <a:r>
              <a:rPr lang="de-DE" sz="1600" b="1" dirty="0">
                <a:solidFill>
                  <a:schemeClr val="bg1">
                    <a:lumMod val="65000"/>
                  </a:schemeClr>
                </a:solidFill>
                <a:latin typeface="Arial" charset="0"/>
              </a:rPr>
              <a:t>Einvernehmen </a:t>
            </a:r>
            <a:r>
              <a:rPr lang="de-DE" sz="1600" dirty="0">
                <a:solidFill>
                  <a:schemeClr val="bg1">
                    <a:lumMod val="65000"/>
                  </a:schemeClr>
                </a:solidFill>
                <a:latin typeface="Arial" charset="0"/>
              </a:rPr>
              <a:t>zwischen Arzt und Betreuer</a:t>
            </a:r>
          </a:p>
          <a:p>
            <a:pPr marL="342900" indent="-342900" defTabSz="914400">
              <a:spcBef>
                <a:spcPct val="20000"/>
              </a:spcBef>
              <a:buClr>
                <a:srgbClr val="0A9FE0"/>
              </a:buClr>
              <a:buFont typeface="Lucida Grande"/>
              <a:buChar char="→"/>
              <a:defRPr/>
            </a:pPr>
            <a:r>
              <a:rPr lang="de-DE" sz="1600" b="1" dirty="0">
                <a:solidFill>
                  <a:schemeClr val="bg1">
                    <a:lumMod val="65000"/>
                  </a:schemeClr>
                </a:solidFill>
                <a:latin typeface="Arial" charset="0"/>
              </a:rPr>
              <a:t>Umsetzung</a:t>
            </a:r>
            <a:r>
              <a:rPr lang="de-DE" sz="1600" dirty="0">
                <a:solidFill>
                  <a:schemeClr val="bg1">
                    <a:lumMod val="65000"/>
                  </a:schemeClr>
                </a:solidFill>
                <a:latin typeface="Arial" charset="0"/>
              </a:rPr>
              <a:t> der Entscheidung</a:t>
            </a:r>
          </a:p>
        </p:txBody>
      </p:sp>
      <p:sp>
        <p:nvSpPr>
          <p:cNvPr id="16" name="Multiplizieren 1">
            <a:extLst>
              <a:ext uri="{FF2B5EF4-FFF2-40B4-BE49-F238E27FC236}">
                <a16:creationId xmlns:a16="http://schemas.microsoft.com/office/drawing/2014/main" id="{EA2D383F-AD30-60A3-2DC4-E40F7AD7204C}"/>
              </a:ext>
            </a:extLst>
          </p:cNvPr>
          <p:cNvSpPr/>
          <p:nvPr/>
        </p:nvSpPr>
        <p:spPr>
          <a:xfrm>
            <a:off x="329939" y="1584689"/>
            <a:ext cx="3255963" cy="2320925"/>
          </a:xfrm>
          <a:prstGeom prst="mathMultiply">
            <a:avLst>
              <a:gd name="adj1" fmla="val 2766"/>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sz="1600"/>
          </a:p>
        </p:txBody>
      </p:sp>
      <p:sp>
        <p:nvSpPr>
          <p:cNvPr id="17" name="Text Box 6">
            <a:extLst>
              <a:ext uri="{FF2B5EF4-FFF2-40B4-BE49-F238E27FC236}">
                <a16:creationId xmlns:a16="http://schemas.microsoft.com/office/drawing/2014/main" id="{E83823E2-09C0-264D-6A8E-1A8ED6765BED}"/>
              </a:ext>
            </a:extLst>
          </p:cNvPr>
          <p:cNvSpPr txBox="1">
            <a:spLocks noChangeArrowheads="1"/>
          </p:cNvSpPr>
          <p:nvPr/>
        </p:nvSpPr>
        <p:spPr bwMode="auto">
          <a:xfrm>
            <a:off x="2587364" y="1997439"/>
            <a:ext cx="4938851" cy="1126462"/>
          </a:xfrm>
          <a:prstGeom prst="rect">
            <a:avLst/>
          </a:prstGeom>
          <a:solidFill>
            <a:schemeClr val="bg1"/>
          </a:solidFill>
          <a:ln w="9525">
            <a:solidFill>
              <a:srgbClr val="0A9FE0"/>
            </a:solidFill>
            <a:miter lim="800000"/>
            <a:headEnd/>
            <a:tailEnd/>
          </a:ln>
        </p:spPr>
        <p:txBody>
          <a:bodyPr wrap="square">
            <a:spAutoFit/>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b="0" dirty="0"/>
              <a:t>Patientin/ Patient hat </a:t>
            </a:r>
            <a:r>
              <a:rPr lang="de-DE" altLang="de-DE" dirty="0"/>
              <a:t>keine (zutreffende</a:t>
            </a:r>
            <a:r>
              <a:rPr lang="de-DE" altLang="de-DE"/>
              <a:t>) </a:t>
            </a:r>
            <a:r>
              <a:rPr lang="de-DE" altLang="de-DE" b="0"/>
              <a:t>Patientenverfügung</a:t>
            </a:r>
            <a:endParaRPr lang="de-DE" altLang="de-DE" b="0" dirty="0"/>
          </a:p>
          <a:p>
            <a:pPr defTabSz="914400">
              <a:buFont typeface="Lucida Grande" charset="0"/>
              <a:buChar char="→"/>
            </a:pPr>
            <a:r>
              <a:rPr lang="de-DE" altLang="de-DE" b="0" dirty="0"/>
              <a:t>Betreuerin/ Betreuer ermittelt </a:t>
            </a:r>
            <a:r>
              <a:rPr lang="de-DE" altLang="de-DE" dirty="0"/>
              <a:t>mutmaßlichen </a:t>
            </a:r>
            <a:r>
              <a:rPr lang="de-DE" altLang="de-DE" b="0" dirty="0"/>
              <a:t>Patientenwillen</a:t>
            </a:r>
          </a:p>
        </p:txBody>
      </p:sp>
      <p:sp>
        <p:nvSpPr>
          <p:cNvPr id="18" name="Multiplizieren 15">
            <a:extLst>
              <a:ext uri="{FF2B5EF4-FFF2-40B4-BE49-F238E27FC236}">
                <a16:creationId xmlns:a16="http://schemas.microsoft.com/office/drawing/2014/main" id="{B8EAAFD5-A6BA-5111-D7A6-F891880C63FE}"/>
              </a:ext>
            </a:extLst>
          </p:cNvPr>
          <p:cNvSpPr/>
          <p:nvPr/>
        </p:nvSpPr>
        <p:spPr>
          <a:xfrm>
            <a:off x="329939" y="4232639"/>
            <a:ext cx="3255963" cy="1646237"/>
          </a:xfrm>
          <a:prstGeom prst="mathMultiply">
            <a:avLst>
              <a:gd name="adj1" fmla="val 2766"/>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sz="1600"/>
          </a:p>
        </p:txBody>
      </p:sp>
      <p:sp>
        <p:nvSpPr>
          <p:cNvPr id="19" name="Text Box 6">
            <a:extLst>
              <a:ext uri="{FF2B5EF4-FFF2-40B4-BE49-F238E27FC236}">
                <a16:creationId xmlns:a16="http://schemas.microsoft.com/office/drawing/2014/main" id="{598D0F5E-01EE-629F-1204-5C8B2984982D}"/>
              </a:ext>
            </a:extLst>
          </p:cNvPr>
          <p:cNvSpPr txBox="1">
            <a:spLocks noChangeArrowheads="1"/>
          </p:cNvSpPr>
          <p:nvPr/>
        </p:nvSpPr>
        <p:spPr bwMode="auto">
          <a:xfrm>
            <a:off x="2368289" y="4899389"/>
            <a:ext cx="5157926" cy="634020"/>
          </a:xfrm>
          <a:prstGeom prst="rect">
            <a:avLst/>
          </a:prstGeom>
          <a:solidFill>
            <a:schemeClr val="bg1"/>
          </a:solidFill>
          <a:ln w="9525">
            <a:solidFill>
              <a:srgbClr val="0A9FE0"/>
            </a:solidFill>
            <a:miter lim="800000"/>
            <a:headEnd/>
            <a:tailEnd/>
          </a:ln>
        </p:spPr>
        <p:txBody>
          <a:bodyPr wrap="square">
            <a:spAutoFit/>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a:t>Uneinigkeit </a:t>
            </a:r>
            <a:r>
              <a:rPr lang="de-DE" altLang="de-DE" b="0"/>
              <a:t>bzgl. des Patientenwillens</a:t>
            </a:r>
          </a:p>
          <a:p>
            <a:pPr defTabSz="914400">
              <a:buFont typeface="Lucida Grande" charset="0"/>
              <a:buChar char="→"/>
            </a:pPr>
            <a:r>
              <a:rPr lang="de-DE" altLang="de-DE" b="0"/>
              <a:t>Entscheidung durch Betreuungs</a:t>
            </a:r>
            <a:r>
              <a:rPr lang="de-DE" altLang="de-DE"/>
              <a:t>gericht</a:t>
            </a:r>
          </a:p>
        </p:txBody>
      </p:sp>
      <p:sp>
        <p:nvSpPr>
          <p:cNvPr id="20" name="Nach links gekrümmter Pfeil 13">
            <a:extLst>
              <a:ext uri="{FF2B5EF4-FFF2-40B4-BE49-F238E27FC236}">
                <a16:creationId xmlns:a16="http://schemas.microsoft.com/office/drawing/2014/main" id="{5919689F-9444-E9CC-9CF6-A340CA7A118A}"/>
              </a:ext>
            </a:extLst>
          </p:cNvPr>
          <p:cNvSpPr/>
          <p:nvPr/>
        </p:nvSpPr>
        <p:spPr>
          <a:xfrm flipH="1">
            <a:off x="329939" y="2411449"/>
            <a:ext cx="617538" cy="1311275"/>
          </a:xfrm>
          <a:prstGeom prst="curvedLeftArrow">
            <a:avLst/>
          </a:prstGeom>
          <a:solidFill>
            <a:srgbClr val="0A9F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sz="1600">
              <a:solidFill>
                <a:schemeClr val="tx1"/>
              </a:solidFill>
            </a:endParaRPr>
          </a:p>
        </p:txBody>
      </p:sp>
      <p:sp>
        <p:nvSpPr>
          <p:cNvPr id="21" name="Nach links gekrümmter Pfeil 14">
            <a:extLst>
              <a:ext uri="{FF2B5EF4-FFF2-40B4-BE49-F238E27FC236}">
                <a16:creationId xmlns:a16="http://schemas.microsoft.com/office/drawing/2014/main" id="{58F5AB4F-D9B2-B800-45EC-4F2D4479167B}"/>
              </a:ext>
            </a:extLst>
          </p:cNvPr>
          <p:cNvSpPr/>
          <p:nvPr/>
        </p:nvSpPr>
        <p:spPr>
          <a:xfrm flipH="1">
            <a:off x="329939" y="3798923"/>
            <a:ext cx="617538" cy="1309687"/>
          </a:xfrm>
          <a:prstGeom prst="curvedLeftArrow">
            <a:avLst/>
          </a:prstGeom>
          <a:solidFill>
            <a:srgbClr val="0A9FE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sz="1600">
              <a:solidFill>
                <a:schemeClr val="tx1"/>
              </a:solidFill>
            </a:endParaRPr>
          </a:p>
        </p:txBody>
      </p:sp>
    </p:spTree>
    <p:extLst>
      <p:ext uri="{BB962C8B-B14F-4D97-AF65-F5344CB8AC3E}">
        <p14:creationId xmlns:p14="http://schemas.microsoft.com/office/powerpoint/2010/main" val="23709751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135501C4-F429-BE6C-649C-45AC74070F10}"/>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solidFill>
                <a:schemeClr val="bg1">
                  <a:lumMod val="95000"/>
                </a:schemeClr>
              </a:solidFill>
            </a:endParaRPr>
          </a:p>
        </p:txBody>
      </p:sp>
      <p:sp>
        <p:nvSpPr>
          <p:cNvPr id="2" name="Titel 1">
            <a:extLst>
              <a:ext uri="{FF2B5EF4-FFF2-40B4-BE49-F238E27FC236}">
                <a16:creationId xmlns:a16="http://schemas.microsoft.com/office/drawing/2014/main" id="{C90325CC-D421-823C-A534-AD1A0D918329}"/>
              </a:ext>
            </a:extLst>
          </p:cNvPr>
          <p:cNvSpPr>
            <a:spLocks noGrp="1"/>
          </p:cNvSpPr>
          <p:nvPr>
            <p:ph type="title"/>
          </p:nvPr>
        </p:nvSpPr>
        <p:spPr/>
        <p:txBody>
          <a:bodyPr/>
          <a:lstStyle/>
          <a:p>
            <a:r>
              <a:rPr lang="de-DE" altLang="de-DE" dirty="0"/>
              <a:t>Fazit der zivilrechtlichen Rechtsprechung </a:t>
            </a:r>
            <a:r>
              <a:rPr lang="de-DE" altLang="de-DE" b="0" dirty="0"/>
              <a:t>(nach Inkrafttreten des Patientenverfügungsgesetzes)</a:t>
            </a:r>
            <a:endParaRPr lang="de-DE" dirty="0"/>
          </a:p>
        </p:txBody>
      </p:sp>
      <p:pic>
        <p:nvPicPr>
          <p:cNvPr id="4" name="Picture 5" descr="justiz55">
            <a:extLst>
              <a:ext uri="{FF2B5EF4-FFF2-40B4-BE49-F238E27FC236}">
                <a16:creationId xmlns:a16="http://schemas.microsoft.com/office/drawing/2014/main" id="{D1943169-1547-94D7-E66C-1C23364077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7164" y="1910772"/>
            <a:ext cx="5002618" cy="3426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Inhaltsplatzhalter 7">
            <a:extLst>
              <a:ext uri="{FF2B5EF4-FFF2-40B4-BE49-F238E27FC236}">
                <a16:creationId xmlns:a16="http://schemas.microsoft.com/office/drawing/2014/main" id="{2AE67FF7-6A8F-C408-4551-9D30A35FB236}"/>
              </a:ext>
            </a:extLst>
          </p:cNvPr>
          <p:cNvSpPr>
            <a:spLocks noGrp="1"/>
          </p:cNvSpPr>
          <p:nvPr>
            <p:ph idx="4294967295"/>
          </p:nvPr>
        </p:nvSpPr>
        <p:spPr>
          <a:xfrm>
            <a:off x="329939" y="1989574"/>
            <a:ext cx="5889991" cy="3680976"/>
          </a:xfrm>
        </p:spPr>
        <p:txBody>
          <a:bodyPr/>
          <a:lstStyle/>
          <a:p>
            <a:pPr defTabSz="914400">
              <a:lnSpc>
                <a:spcPct val="150000"/>
              </a:lnSpc>
              <a:buFont typeface="Arial" panose="020B0604020202020204" pitchFamily="34" charset="0"/>
              <a:buChar char="→"/>
            </a:pPr>
            <a:r>
              <a:rPr lang="de-DE" altLang="de-DE" b="0" dirty="0"/>
              <a:t>Patientenverfügungen waren in der Regel auslegungsbedürftig </a:t>
            </a:r>
          </a:p>
          <a:p>
            <a:pPr defTabSz="914400" eaLnBrk="1" hangingPunct="1">
              <a:lnSpc>
                <a:spcPct val="150000"/>
              </a:lnSpc>
              <a:spcBef>
                <a:spcPct val="0"/>
              </a:spcBef>
              <a:buClrTx/>
              <a:buFontTx/>
              <a:buNone/>
            </a:pPr>
            <a:r>
              <a:rPr lang="de-DE" altLang="de-DE" b="0" dirty="0"/>
              <a:t>	(bezüglich der konkreten medizinischen Situation).</a:t>
            </a:r>
          </a:p>
          <a:p>
            <a:pPr defTabSz="914400" eaLnBrk="1" hangingPunct="1">
              <a:lnSpc>
                <a:spcPct val="150000"/>
              </a:lnSpc>
              <a:spcBef>
                <a:spcPct val="0"/>
              </a:spcBef>
              <a:buFont typeface="Arial" panose="020B0604020202020204" pitchFamily="34" charset="0"/>
              <a:buChar char="→"/>
            </a:pPr>
            <a:r>
              <a:rPr lang="de-DE" altLang="de-DE" b="0" dirty="0"/>
              <a:t>Die Gerichte wurden aber nicht mit Betreueranfragen überschwemmt.</a:t>
            </a:r>
          </a:p>
        </p:txBody>
      </p:sp>
    </p:spTree>
    <p:extLst>
      <p:ext uri="{BB962C8B-B14F-4D97-AF65-F5344CB8AC3E}">
        <p14:creationId xmlns:p14="http://schemas.microsoft.com/office/powerpoint/2010/main" val="2135510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34B024-76C2-7357-DAE7-ECA3A64A63E3}"/>
              </a:ext>
            </a:extLst>
          </p:cNvPr>
          <p:cNvSpPr>
            <a:spLocks noGrp="1"/>
          </p:cNvSpPr>
          <p:nvPr>
            <p:ph type="title"/>
          </p:nvPr>
        </p:nvSpPr>
        <p:spPr/>
        <p:txBody>
          <a:bodyPr/>
          <a:lstStyle/>
          <a:p>
            <a:r>
              <a:rPr lang="de-DE" altLang="de-DE" sz="2000" dirty="0"/>
              <a:t>Gliederung</a:t>
            </a:r>
            <a:endParaRPr lang="de-DE" dirty="0"/>
          </a:p>
        </p:txBody>
      </p:sp>
      <p:sp>
        <p:nvSpPr>
          <p:cNvPr id="3" name="Inhaltsplatzhalter 2">
            <a:extLst>
              <a:ext uri="{FF2B5EF4-FFF2-40B4-BE49-F238E27FC236}">
                <a16:creationId xmlns:a16="http://schemas.microsoft.com/office/drawing/2014/main" id="{604533E8-7EC8-F9A2-23EB-CF1D8DAFA037}"/>
              </a:ext>
            </a:extLst>
          </p:cNvPr>
          <p:cNvSpPr>
            <a:spLocks noGrp="1"/>
          </p:cNvSpPr>
          <p:nvPr>
            <p:ph idx="4294967295"/>
          </p:nvPr>
        </p:nvSpPr>
        <p:spPr>
          <a:xfrm>
            <a:off x="329939" y="1635125"/>
            <a:ext cx="11519554" cy="4035425"/>
          </a:xfrm>
        </p:spPr>
        <p:txBody>
          <a:bodyPr/>
          <a:lstStyle/>
          <a:p>
            <a:pPr defTabSz="914400">
              <a:buClr>
                <a:srgbClr val="0A9FE0"/>
              </a:buClr>
              <a:buFont typeface="Lucida Grande" charset="0"/>
              <a:buChar char="→"/>
            </a:pPr>
            <a:r>
              <a:rPr lang="de-DE" altLang="de-DE" sz="1800" dirty="0"/>
              <a:t> </a:t>
            </a:r>
            <a:r>
              <a:rPr lang="de-DE" altLang="de-DE" b="0" dirty="0"/>
              <a:t>Was ist eine Patientenverfügung?</a:t>
            </a:r>
            <a:br>
              <a:rPr lang="de-DE" altLang="de-DE" b="0" dirty="0"/>
            </a:br>
            <a:endParaRPr lang="de-DE" altLang="de-DE" b="0" dirty="0"/>
          </a:p>
          <a:p>
            <a:pPr defTabSz="914400">
              <a:buClr>
                <a:srgbClr val="0A9FE0"/>
              </a:buClr>
              <a:buFont typeface="Lucida Grande" charset="0"/>
              <a:buChar char="→"/>
            </a:pPr>
            <a:r>
              <a:rPr lang="de-DE" altLang="de-DE" b="0" dirty="0"/>
              <a:t> Was ist beim Abfassen zu beachten?</a:t>
            </a:r>
            <a:br>
              <a:rPr lang="de-DE" altLang="de-DE" b="0" dirty="0"/>
            </a:br>
            <a:endParaRPr lang="de-DE" altLang="de-DE" b="0" dirty="0"/>
          </a:p>
          <a:p>
            <a:pPr defTabSz="914400">
              <a:buClr>
                <a:srgbClr val="0A9FE0"/>
              </a:buClr>
              <a:buFont typeface="Lucida Grande" charset="0"/>
              <a:buChar char="→"/>
            </a:pPr>
            <a:r>
              <a:rPr lang="de-DE" altLang="de-DE" b="0" dirty="0"/>
              <a:t> Wie wird eine Patientenverfügung von Ärztin oder Arzt umgesetzt?</a:t>
            </a:r>
            <a:br>
              <a:rPr lang="de-DE" altLang="de-DE" b="0" dirty="0"/>
            </a:br>
            <a:endParaRPr lang="de-DE" altLang="de-DE" b="0" dirty="0"/>
          </a:p>
          <a:p>
            <a:pPr defTabSz="914400">
              <a:buClr>
                <a:srgbClr val="0A9FE0"/>
              </a:buClr>
              <a:buFont typeface="Lucida Grande" charset="0"/>
              <a:buChar char="→"/>
            </a:pPr>
            <a:r>
              <a:rPr lang="de-DE" altLang="de-DE" b="0" dirty="0"/>
              <a:t> Weitere häufig gestellte Fragen</a:t>
            </a:r>
          </a:p>
          <a:p>
            <a:endParaRPr lang="de-DE" dirty="0"/>
          </a:p>
        </p:txBody>
      </p:sp>
    </p:spTree>
    <p:extLst>
      <p:ext uri="{BB962C8B-B14F-4D97-AF65-F5344CB8AC3E}">
        <p14:creationId xmlns:p14="http://schemas.microsoft.com/office/powerpoint/2010/main" val="13660261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nummernplatzhalter 3">
            <a:extLst>
              <a:ext uri="{FF2B5EF4-FFF2-40B4-BE49-F238E27FC236}">
                <a16:creationId xmlns:a16="http://schemas.microsoft.com/office/drawing/2014/main" id="{7C7C0639-0F01-34D2-2F75-7CDC40E651DE}"/>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Tx/>
              <a:buNone/>
            </a:pPr>
            <a:fld id="{53966724-CC5C-4766-A32A-CBFBD593C0B3}" type="slidenum">
              <a:rPr lang="de-DE" altLang="de-DE" sz="1000" b="0">
                <a:solidFill>
                  <a:schemeClr val="bg2"/>
                </a:solidFill>
                <a:latin typeface="Verdana" panose="020B0604030504040204" pitchFamily="34" charset="0"/>
              </a:rPr>
              <a:pPr algn="r" defTabSz="914400">
                <a:spcBef>
                  <a:spcPct val="0"/>
                </a:spcBef>
                <a:buClrTx/>
                <a:buFontTx/>
                <a:buNone/>
              </a:pPr>
              <a:t>29</a:t>
            </a:fld>
            <a:endParaRPr lang="de-DE" altLang="de-DE" sz="1000" b="0">
              <a:solidFill>
                <a:schemeClr val="bg2"/>
              </a:solidFill>
              <a:latin typeface="Verdana" panose="020B0604030504040204" pitchFamily="34" charset="0"/>
            </a:endParaRPr>
          </a:p>
        </p:txBody>
      </p:sp>
      <p:sp>
        <p:nvSpPr>
          <p:cNvPr id="33795" name="Untertitel 2">
            <a:extLst>
              <a:ext uri="{FF2B5EF4-FFF2-40B4-BE49-F238E27FC236}">
                <a16:creationId xmlns:a16="http://schemas.microsoft.com/office/drawing/2014/main" id="{BE5D328C-FE17-FCF6-F09B-98242BC9C11B}"/>
              </a:ext>
            </a:extLst>
          </p:cNvPr>
          <p:cNvSpPr>
            <a:spLocks/>
          </p:cNvSpPr>
          <p:nvPr/>
        </p:nvSpPr>
        <p:spPr bwMode="auto">
          <a:xfrm>
            <a:off x="337876" y="1880003"/>
            <a:ext cx="731996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eaLnBrk="1" hangingPunct="1">
              <a:buFont typeface="Lucida Grande" charset="0"/>
              <a:buNone/>
            </a:pPr>
            <a:r>
              <a:rPr lang="de-DE" altLang="de-DE" sz="4000" dirty="0"/>
              <a:t>Weitere häufig </a:t>
            </a:r>
            <a:br>
              <a:rPr lang="de-DE" altLang="de-DE" sz="4000" dirty="0"/>
            </a:br>
            <a:r>
              <a:rPr lang="de-DE" altLang="de-DE" sz="4000" dirty="0"/>
              <a:t>gestellte Fragen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liennummernplatzhalter 3">
            <a:extLst>
              <a:ext uri="{FF2B5EF4-FFF2-40B4-BE49-F238E27FC236}">
                <a16:creationId xmlns:a16="http://schemas.microsoft.com/office/drawing/2014/main" id="{1D4C2B11-ED9E-8018-90D4-C8BF5E25D4DF}"/>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Tx/>
              <a:buNone/>
            </a:pPr>
            <a:fld id="{1919C5F0-9BE8-4188-B7B3-55C207BE71B9}" type="slidenum">
              <a:rPr lang="de-DE" altLang="de-DE" sz="1000" b="0">
                <a:solidFill>
                  <a:schemeClr val="bg2"/>
                </a:solidFill>
                <a:latin typeface="Verdana" panose="020B0604030504040204" pitchFamily="34" charset="0"/>
              </a:rPr>
              <a:pPr algn="r" defTabSz="914400">
                <a:spcBef>
                  <a:spcPct val="0"/>
                </a:spcBef>
                <a:buClrTx/>
                <a:buFontTx/>
                <a:buNone/>
              </a:pPr>
              <a:t>30</a:t>
            </a:fld>
            <a:endParaRPr lang="de-DE" altLang="de-DE" sz="1000" b="0">
              <a:solidFill>
                <a:schemeClr val="bg2"/>
              </a:solidFill>
              <a:latin typeface="Verdana" panose="020B0604030504040204" pitchFamily="34" charset="0"/>
            </a:endParaRPr>
          </a:p>
        </p:txBody>
      </p:sp>
      <p:sp>
        <p:nvSpPr>
          <p:cNvPr id="34819" name="Text Box 6">
            <a:extLst>
              <a:ext uri="{FF2B5EF4-FFF2-40B4-BE49-F238E27FC236}">
                <a16:creationId xmlns:a16="http://schemas.microsoft.com/office/drawing/2014/main" id="{C417CD72-90D3-70EF-8029-3D7FBDC4A758}"/>
              </a:ext>
            </a:extLst>
          </p:cNvPr>
          <p:cNvSpPr txBox="1">
            <a:spLocks noChangeArrowheads="1"/>
          </p:cNvSpPr>
          <p:nvPr/>
        </p:nvSpPr>
        <p:spPr bwMode="auto">
          <a:xfrm>
            <a:off x="3195377" y="2002131"/>
            <a:ext cx="5787850" cy="2878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lnSpc>
                <a:spcPct val="150000"/>
              </a:lnSpc>
              <a:spcBef>
                <a:spcPct val="0"/>
              </a:spcBef>
              <a:buClrTx/>
              <a:buFontTx/>
              <a:buNone/>
            </a:pPr>
            <a:r>
              <a:rPr lang="de-DE" altLang="de-DE" dirty="0">
                <a:solidFill>
                  <a:srgbClr val="0A9FE0"/>
                </a:solidFill>
              </a:rPr>
              <a:t>„In welchem Fall gilt meine Patientenverfügung (PV)?“</a:t>
            </a:r>
          </a:p>
          <a:p>
            <a:pPr defTabSz="914400" eaLnBrk="1" hangingPunct="1">
              <a:lnSpc>
                <a:spcPct val="150000"/>
              </a:lnSpc>
              <a:spcBef>
                <a:spcPct val="0"/>
              </a:spcBef>
              <a:buClrTx/>
              <a:buFontTx/>
              <a:buNone/>
            </a:pPr>
            <a:endParaRPr lang="de-DE" altLang="de-DE" b="0" dirty="0"/>
          </a:p>
          <a:p>
            <a:pPr defTabSz="914400">
              <a:lnSpc>
                <a:spcPct val="150000"/>
              </a:lnSpc>
              <a:buFont typeface="Arial" panose="020B0604020202020204" pitchFamily="34" charset="0"/>
              <a:buAutoNum type="arabicPeriod"/>
            </a:pPr>
            <a:r>
              <a:rPr lang="de-DE" altLang="de-DE" b="0" dirty="0"/>
              <a:t> Patientin/ Patient ist selbst nicht mehr entscheidungsfähig</a:t>
            </a:r>
          </a:p>
          <a:p>
            <a:pPr defTabSz="914400">
              <a:lnSpc>
                <a:spcPct val="150000"/>
              </a:lnSpc>
              <a:buFont typeface="Arial" panose="020B0604020202020204" pitchFamily="34" charset="0"/>
              <a:buAutoNum type="arabicPeriod"/>
            </a:pPr>
            <a:r>
              <a:rPr lang="de-DE" altLang="de-DE" b="0" dirty="0"/>
              <a:t> PV ist schriftlich verfasst </a:t>
            </a:r>
          </a:p>
          <a:p>
            <a:pPr defTabSz="914400">
              <a:lnSpc>
                <a:spcPct val="150000"/>
              </a:lnSpc>
              <a:buFont typeface="Arial" panose="020B0604020202020204" pitchFamily="34" charset="0"/>
              <a:buAutoNum type="arabicPeriod"/>
            </a:pPr>
            <a:r>
              <a:rPr lang="de-DE" altLang="de-DE" b="0" dirty="0"/>
              <a:t> Die Lage entspricht der Situation in der PV</a:t>
            </a:r>
          </a:p>
          <a:p>
            <a:pPr defTabSz="914400">
              <a:lnSpc>
                <a:spcPct val="150000"/>
              </a:lnSpc>
              <a:buFont typeface="Arial" panose="020B0604020202020204" pitchFamily="34" charset="0"/>
              <a:buAutoNum type="arabicPeriod"/>
            </a:pPr>
            <a:r>
              <a:rPr lang="de-DE" altLang="de-DE" b="0" dirty="0"/>
              <a:t> Verbotene Maßnahmen werden nicht verlangt</a:t>
            </a:r>
          </a:p>
          <a:p>
            <a:pPr defTabSz="914400">
              <a:lnSpc>
                <a:spcPct val="150000"/>
              </a:lnSpc>
              <a:buFont typeface="Arial" panose="020B0604020202020204" pitchFamily="34" charset="0"/>
              <a:buAutoNum type="arabicPeriod"/>
            </a:pPr>
            <a:r>
              <a:rPr lang="de-DE" altLang="de-DE" b="0" dirty="0"/>
              <a:t> Kein Anhalt für Willensänderung</a:t>
            </a:r>
          </a:p>
        </p:txBody>
      </p:sp>
      <p:pic>
        <p:nvPicPr>
          <p:cNvPr id="3" name="Grafik 2" descr="Fragezeichen mit einfarbiger Füllung">
            <a:extLst>
              <a:ext uri="{FF2B5EF4-FFF2-40B4-BE49-F238E27FC236}">
                <a16:creationId xmlns:a16="http://schemas.microsoft.com/office/drawing/2014/main" id="{C9266863-38C3-4A9B-F3B8-3E64B23FB44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75565" y="703385"/>
            <a:ext cx="2293536" cy="2293536"/>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nummernplatzhalter 3">
            <a:extLst>
              <a:ext uri="{FF2B5EF4-FFF2-40B4-BE49-F238E27FC236}">
                <a16:creationId xmlns:a16="http://schemas.microsoft.com/office/drawing/2014/main" id="{6C2213E7-B5A7-5CE6-8F70-497E602D2857}"/>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Tx/>
              <a:buNone/>
            </a:pPr>
            <a:fld id="{5E7C2601-73AE-476B-8B4C-D99DCB4128D3}" type="slidenum">
              <a:rPr lang="de-DE" altLang="de-DE" sz="1000" b="0">
                <a:solidFill>
                  <a:schemeClr val="bg2"/>
                </a:solidFill>
                <a:latin typeface="Verdana" panose="020B0604030504040204" pitchFamily="34" charset="0"/>
              </a:rPr>
              <a:pPr algn="r" defTabSz="914400">
                <a:spcBef>
                  <a:spcPct val="0"/>
                </a:spcBef>
                <a:buClrTx/>
                <a:buFontTx/>
                <a:buNone/>
              </a:pPr>
              <a:t>31</a:t>
            </a:fld>
            <a:endParaRPr lang="de-DE" altLang="de-DE" sz="1000" b="0">
              <a:solidFill>
                <a:schemeClr val="bg2"/>
              </a:solidFill>
              <a:latin typeface="Verdana" panose="020B0604030504040204" pitchFamily="34" charset="0"/>
            </a:endParaRPr>
          </a:p>
        </p:txBody>
      </p:sp>
      <p:sp>
        <p:nvSpPr>
          <p:cNvPr id="35843" name="Text Box 6">
            <a:extLst>
              <a:ext uri="{FF2B5EF4-FFF2-40B4-BE49-F238E27FC236}">
                <a16:creationId xmlns:a16="http://schemas.microsoft.com/office/drawing/2014/main" id="{0916AB76-4DEA-C928-C0A1-BD68BE10FBE7}"/>
              </a:ext>
            </a:extLst>
          </p:cNvPr>
          <p:cNvSpPr txBox="1">
            <a:spLocks noChangeArrowheads="1"/>
          </p:cNvSpPr>
          <p:nvPr/>
        </p:nvSpPr>
        <p:spPr bwMode="auto">
          <a:xfrm>
            <a:off x="3197400" y="2002136"/>
            <a:ext cx="7907338" cy="1622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lnSpc>
                <a:spcPct val="150000"/>
              </a:lnSpc>
              <a:spcBef>
                <a:spcPct val="0"/>
              </a:spcBef>
              <a:buClrTx/>
              <a:buFontTx/>
              <a:buNone/>
            </a:pPr>
            <a:r>
              <a:rPr lang="de-DE" altLang="de-DE" dirty="0">
                <a:solidFill>
                  <a:srgbClr val="0A9FE0"/>
                </a:solidFill>
              </a:rPr>
              <a:t>„Kann ich in einer Patientenverfügung „Sterbehilfe“ wünschen?“</a:t>
            </a:r>
          </a:p>
          <a:p>
            <a:pPr defTabSz="914400" eaLnBrk="1" hangingPunct="1">
              <a:lnSpc>
                <a:spcPct val="150000"/>
              </a:lnSpc>
              <a:spcBef>
                <a:spcPct val="0"/>
              </a:spcBef>
              <a:buClrTx/>
              <a:buFontTx/>
              <a:buNone/>
            </a:pPr>
            <a:endParaRPr lang="de-DE" altLang="de-DE" b="0" dirty="0"/>
          </a:p>
          <a:p>
            <a:pPr defTabSz="914400">
              <a:lnSpc>
                <a:spcPct val="150000"/>
              </a:lnSpc>
              <a:buFont typeface="Arial" panose="020B0604020202020204" pitchFamily="34" charset="0"/>
              <a:buAutoNum type="arabicPeriod"/>
            </a:pPr>
            <a:r>
              <a:rPr lang="de-DE" altLang="de-DE" b="0" dirty="0"/>
              <a:t> „Aktive“ Sterbehilfe („Töten auf Verlangen“) ist untersagt.</a:t>
            </a:r>
          </a:p>
          <a:p>
            <a:pPr defTabSz="914400">
              <a:lnSpc>
                <a:spcPct val="150000"/>
              </a:lnSpc>
              <a:buFont typeface="Arial" panose="020B0604020202020204" pitchFamily="34" charset="0"/>
              <a:buAutoNum type="arabicPeriod"/>
            </a:pPr>
            <a:r>
              <a:rPr lang="de-DE" altLang="de-DE" b="0" dirty="0"/>
              <a:t> „Passive“ Sterbehilfe („Sterben lassen“) ist erlaubt.</a:t>
            </a:r>
          </a:p>
        </p:txBody>
      </p:sp>
      <p:sp>
        <p:nvSpPr>
          <p:cNvPr id="35844" name="Text Box 3">
            <a:extLst>
              <a:ext uri="{FF2B5EF4-FFF2-40B4-BE49-F238E27FC236}">
                <a16:creationId xmlns:a16="http://schemas.microsoft.com/office/drawing/2014/main" id="{560CD516-0651-EB78-2542-CBE1AC422089}"/>
              </a:ext>
            </a:extLst>
          </p:cNvPr>
          <p:cNvSpPr txBox="1">
            <a:spLocks noChangeArrowheads="1"/>
          </p:cNvSpPr>
          <p:nvPr/>
        </p:nvSpPr>
        <p:spPr bwMode="auto">
          <a:xfrm>
            <a:off x="3378961" y="3624631"/>
            <a:ext cx="5140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spcBef>
                <a:spcPct val="0"/>
              </a:spcBef>
              <a:buClrTx/>
              <a:buFontTx/>
              <a:buNone/>
            </a:pPr>
            <a:br>
              <a:rPr lang="de-DE" altLang="de-DE" b="0" dirty="0"/>
            </a:br>
            <a:r>
              <a:rPr lang="de-DE" altLang="de-DE" b="0" dirty="0"/>
              <a:t>„Indirekte“ Sterbehilfe (Schmerzmittelgabe) ist möglich.</a:t>
            </a:r>
          </a:p>
        </p:txBody>
      </p:sp>
      <p:pic>
        <p:nvPicPr>
          <p:cNvPr id="4" name="Grafik 3" descr="Fragezeichen mit einfarbiger Füllung">
            <a:extLst>
              <a:ext uri="{FF2B5EF4-FFF2-40B4-BE49-F238E27FC236}">
                <a16:creationId xmlns:a16="http://schemas.microsoft.com/office/drawing/2014/main" id="{2237852B-C0A1-9CF6-31A9-90B30C74FC0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75565" y="703385"/>
            <a:ext cx="2293536" cy="2293536"/>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ext Box 6">
            <a:extLst>
              <a:ext uri="{FF2B5EF4-FFF2-40B4-BE49-F238E27FC236}">
                <a16:creationId xmlns:a16="http://schemas.microsoft.com/office/drawing/2014/main" id="{2029FFC1-7B15-D8FF-492E-CF9B299B7D30}"/>
              </a:ext>
            </a:extLst>
          </p:cNvPr>
          <p:cNvSpPr txBox="1">
            <a:spLocks noChangeArrowheads="1"/>
          </p:cNvSpPr>
          <p:nvPr/>
        </p:nvSpPr>
        <p:spPr bwMode="auto">
          <a:xfrm>
            <a:off x="3200787" y="2002138"/>
            <a:ext cx="8186738" cy="3198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lnSpc>
                <a:spcPct val="150000"/>
              </a:lnSpc>
              <a:spcBef>
                <a:spcPct val="0"/>
              </a:spcBef>
              <a:buClrTx/>
              <a:buFontTx/>
              <a:buNone/>
            </a:pPr>
            <a:r>
              <a:rPr lang="de-DE" altLang="de-DE" dirty="0">
                <a:solidFill>
                  <a:srgbClr val="0A9FE0"/>
                </a:solidFill>
              </a:rPr>
              <a:t>„Welche Rolle spielen die Angehörigen?</a:t>
            </a:r>
          </a:p>
          <a:p>
            <a:pPr defTabSz="914400" eaLnBrk="1" hangingPunct="1">
              <a:lnSpc>
                <a:spcPct val="150000"/>
              </a:lnSpc>
              <a:spcBef>
                <a:spcPct val="0"/>
              </a:spcBef>
              <a:buClrTx/>
              <a:buFontTx/>
              <a:buNone/>
            </a:pPr>
            <a:endParaRPr lang="de-DE" altLang="de-DE" b="0" dirty="0"/>
          </a:p>
          <a:p>
            <a:pPr defTabSz="914400">
              <a:lnSpc>
                <a:spcPct val="150000"/>
              </a:lnSpc>
              <a:buFont typeface="Arial" panose="020B0604020202020204" pitchFamily="34" charset="0"/>
              <a:buAutoNum type="arabicPeriod"/>
            </a:pPr>
            <a:r>
              <a:rPr lang="de-DE" altLang="de-DE" b="0" dirty="0"/>
              <a:t> Ohne Bevollmächtigung können Angehörige die Patientin/ den Patienten nicht gesetzlich vertreten. Daher sollten Angehörige bevollmächtigt sein.</a:t>
            </a:r>
          </a:p>
          <a:p>
            <a:pPr defTabSz="914400">
              <a:lnSpc>
                <a:spcPct val="150000"/>
              </a:lnSpc>
              <a:buFont typeface="Arial" panose="020B0604020202020204" pitchFamily="34" charset="0"/>
              <a:buAutoNum type="arabicPeriod"/>
            </a:pPr>
            <a:r>
              <a:rPr lang="de-DE" altLang="de-DE" b="0" dirty="0"/>
              <a:t> Als Bevollmächtigte legen Sie den mutmaßlichen Patientenwillen fest.</a:t>
            </a:r>
          </a:p>
          <a:p>
            <a:pPr defTabSz="914400">
              <a:lnSpc>
                <a:spcPct val="150000"/>
              </a:lnSpc>
              <a:buFont typeface="Arial" panose="020B0604020202020204" pitchFamily="34" charset="0"/>
              <a:buAutoNum type="arabicPeriod"/>
            </a:pPr>
            <a:r>
              <a:rPr lang="de-DE" altLang="de-DE" b="0" dirty="0"/>
              <a:t> Als Bevollmächtigte vertreten Sie den mutmaßlichen Patientenwillen.</a:t>
            </a:r>
          </a:p>
          <a:p>
            <a:pPr defTabSz="914400">
              <a:lnSpc>
                <a:spcPct val="150000"/>
              </a:lnSpc>
              <a:buFont typeface="Arial" panose="020B0604020202020204" pitchFamily="34" charset="0"/>
              <a:buAutoNum type="arabicPeriod"/>
            </a:pPr>
            <a:r>
              <a:rPr lang="de-DE" altLang="de-DE" b="0" dirty="0"/>
              <a:t> Als Bevollmächtigte müssen Sie sich mit der Ärztin/ dem Arzt einigen </a:t>
            </a:r>
            <a:br>
              <a:rPr lang="de-DE" altLang="de-DE" b="0" dirty="0"/>
            </a:br>
            <a:r>
              <a:rPr lang="de-DE" altLang="de-DE" b="0" dirty="0"/>
              <a:t>(und umgekehrt).</a:t>
            </a:r>
          </a:p>
        </p:txBody>
      </p:sp>
      <p:sp>
        <p:nvSpPr>
          <p:cNvPr id="36866" name="Foliennummernplatzhalter 3">
            <a:extLst>
              <a:ext uri="{FF2B5EF4-FFF2-40B4-BE49-F238E27FC236}">
                <a16:creationId xmlns:a16="http://schemas.microsoft.com/office/drawing/2014/main" id="{9B44FD21-8520-4D09-4EC7-18910366A2F0}"/>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Tx/>
              <a:buNone/>
            </a:pPr>
            <a:fld id="{31973F30-1A83-44A0-B98F-9348D0240234}" type="slidenum">
              <a:rPr lang="de-DE" altLang="de-DE" sz="1000" b="0">
                <a:solidFill>
                  <a:schemeClr val="bg2"/>
                </a:solidFill>
                <a:latin typeface="Verdana" panose="020B0604030504040204" pitchFamily="34" charset="0"/>
              </a:rPr>
              <a:pPr algn="r" defTabSz="914400">
                <a:spcBef>
                  <a:spcPct val="0"/>
                </a:spcBef>
                <a:buClrTx/>
                <a:buFontTx/>
                <a:buNone/>
              </a:pPr>
              <a:t>32</a:t>
            </a:fld>
            <a:endParaRPr lang="de-DE" altLang="de-DE" sz="1000" b="0">
              <a:solidFill>
                <a:schemeClr val="bg2"/>
              </a:solidFill>
              <a:latin typeface="Verdana" panose="020B0604030504040204" pitchFamily="34" charset="0"/>
            </a:endParaRPr>
          </a:p>
        </p:txBody>
      </p:sp>
      <p:pic>
        <p:nvPicPr>
          <p:cNvPr id="2" name="Grafik 1" descr="Fragezeichen mit einfarbiger Füllung">
            <a:extLst>
              <a:ext uri="{FF2B5EF4-FFF2-40B4-BE49-F238E27FC236}">
                <a16:creationId xmlns:a16="http://schemas.microsoft.com/office/drawing/2014/main" id="{CBC9FD36-A753-01B4-4883-8C2D818D015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75565" y="703385"/>
            <a:ext cx="2293536" cy="2293536"/>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ext Box 6">
            <a:extLst>
              <a:ext uri="{FF2B5EF4-FFF2-40B4-BE49-F238E27FC236}">
                <a16:creationId xmlns:a16="http://schemas.microsoft.com/office/drawing/2014/main" id="{83869033-40DD-51D8-B99D-18BE7E632D35}"/>
              </a:ext>
            </a:extLst>
          </p:cNvPr>
          <p:cNvSpPr txBox="1">
            <a:spLocks noChangeArrowheads="1"/>
          </p:cNvSpPr>
          <p:nvPr/>
        </p:nvSpPr>
        <p:spPr bwMode="auto">
          <a:xfrm>
            <a:off x="3200785" y="2002138"/>
            <a:ext cx="7018389" cy="3567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lnSpc>
                <a:spcPct val="150000"/>
              </a:lnSpc>
              <a:spcBef>
                <a:spcPct val="0"/>
              </a:spcBef>
              <a:buClrTx/>
              <a:buFontTx/>
              <a:buNone/>
            </a:pPr>
            <a:r>
              <a:rPr lang="de-DE" altLang="de-DE" dirty="0">
                <a:solidFill>
                  <a:srgbClr val="0A9FE0"/>
                </a:solidFill>
              </a:rPr>
              <a:t>„Können Angehörige die Berücksichtigung einer Patientenverfügung unterbinden?“</a:t>
            </a:r>
          </a:p>
          <a:p>
            <a:pPr defTabSz="914400" eaLnBrk="1" hangingPunct="1">
              <a:lnSpc>
                <a:spcPct val="150000"/>
              </a:lnSpc>
              <a:spcBef>
                <a:spcPct val="0"/>
              </a:spcBef>
              <a:buClrTx/>
              <a:buFontTx/>
              <a:buNone/>
            </a:pPr>
            <a:endParaRPr lang="de-DE" altLang="de-DE" b="0" dirty="0"/>
          </a:p>
          <a:p>
            <a:pPr defTabSz="914400">
              <a:lnSpc>
                <a:spcPct val="150000"/>
              </a:lnSpc>
              <a:buFont typeface="Arial" panose="020B0604020202020204" pitchFamily="34" charset="0"/>
              <a:buAutoNum type="arabicPeriod"/>
            </a:pPr>
            <a:r>
              <a:rPr lang="de-DE" altLang="de-DE" b="0" dirty="0"/>
              <a:t> Entscheidend ist der Wille der Patientin/ des Patienten</a:t>
            </a:r>
          </a:p>
          <a:p>
            <a:pPr defTabSz="914400">
              <a:lnSpc>
                <a:spcPct val="150000"/>
              </a:lnSpc>
              <a:buFont typeface="Arial" panose="020B0604020202020204" pitchFamily="34" charset="0"/>
              <a:buAutoNum type="arabicPeriod"/>
            </a:pPr>
            <a:r>
              <a:rPr lang="de-DE" altLang="de-DE" b="0" dirty="0"/>
              <a:t> Angehörige werden in der Regel gehört</a:t>
            </a:r>
          </a:p>
          <a:p>
            <a:pPr defTabSz="914400">
              <a:lnSpc>
                <a:spcPct val="150000"/>
              </a:lnSpc>
              <a:buFont typeface="Arial" panose="020B0604020202020204" pitchFamily="34" charset="0"/>
              <a:buAutoNum type="arabicPeriod"/>
            </a:pPr>
            <a:r>
              <a:rPr lang="de-DE" altLang="de-DE" b="0" dirty="0"/>
              <a:t> Angehörige haben ohne Vollmacht kein Entscheidungsrecht</a:t>
            </a:r>
          </a:p>
          <a:p>
            <a:pPr defTabSz="914400">
              <a:lnSpc>
                <a:spcPct val="150000"/>
              </a:lnSpc>
              <a:buFont typeface="Arial" panose="020B0604020202020204" pitchFamily="34" charset="0"/>
              <a:buAutoNum type="arabicPeriod"/>
            </a:pPr>
            <a:r>
              <a:rPr lang="de-DE" altLang="de-DE" b="0" dirty="0"/>
              <a:t> Angehörige können eingesetzt werden als</a:t>
            </a:r>
            <a:br>
              <a:rPr lang="de-DE" altLang="de-DE" b="0" dirty="0"/>
            </a:br>
            <a:r>
              <a:rPr lang="de-DE" altLang="de-DE" b="0" dirty="0"/>
              <a:t>	- Vorsorgebevollmächtigte</a:t>
            </a:r>
            <a:br>
              <a:rPr lang="de-DE" altLang="de-DE" b="0" dirty="0"/>
            </a:br>
            <a:r>
              <a:rPr lang="de-DE" altLang="de-DE" b="0" dirty="0"/>
              <a:t>	- Vorschlag für eine Betreuung</a:t>
            </a:r>
          </a:p>
        </p:txBody>
      </p:sp>
      <p:sp>
        <p:nvSpPr>
          <p:cNvPr id="37890" name="Foliennummernplatzhalter 3">
            <a:extLst>
              <a:ext uri="{FF2B5EF4-FFF2-40B4-BE49-F238E27FC236}">
                <a16:creationId xmlns:a16="http://schemas.microsoft.com/office/drawing/2014/main" id="{87764F01-6AEF-7411-99C5-C781F9EA27E7}"/>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Tx/>
              <a:buNone/>
            </a:pPr>
            <a:fld id="{7F426F1E-B844-4125-96D2-A17499DC9FD1}" type="slidenum">
              <a:rPr lang="de-DE" altLang="de-DE" sz="1000" b="0">
                <a:solidFill>
                  <a:schemeClr val="bg2"/>
                </a:solidFill>
                <a:latin typeface="Verdana" panose="020B0604030504040204" pitchFamily="34" charset="0"/>
              </a:rPr>
              <a:pPr algn="r" defTabSz="914400">
                <a:spcBef>
                  <a:spcPct val="0"/>
                </a:spcBef>
                <a:buClrTx/>
                <a:buFontTx/>
                <a:buNone/>
              </a:pPr>
              <a:t>33</a:t>
            </a:fld>
            <a:endParaRPr lang="de-DE" altLang="de-DE" sz="1000" b="0">
              <a:solidFill>
                <a:schemeClr val="bg2"/>
              </a:solidFill>
              <a:latin typeface="Verdana" panose="020B0604030504040204" pitchFamily="34" charset="0"/>
            </a:endParaRPr>
          </a:p>
        </p:txBody>
      </p:sp>
      <p:pic>
        <p:nvPicPr>
          <p:cNvPr id="3" name="Grafik 2" descr="Fragezeichen mit einfarbiger Füllung">
            <a:extLst>
              <a:ext uri="{FF2B5EF4-FFF2-40B4-BE49-F238E27FC236}">
                <a16:creationId xmlns:a16="http://schemas.microsoft.com/office/drawing/2014/main" id="{18589515-7525-C07B-394F-680B6DA1B7D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75565" y="703385"/>
            <a:ext cx="2293536" cy="2293536"/>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Text Box 6">
            <a:extLst>
              <a:ext uri="{FF2B5EF4-FFF2-40B4-BE49-F238E27FC236}">
                <a16:creationId xmlns:a16="http://schemas.microsoft.com/office/drawing/2014/main" id="{D6A6B6F3-C16E-F0E0-9BE0-8EE8ED3797C9}"/>
              </a:ext>
            </a:extLst>
          </p:cNvPr>
          <p:cNvSpPr txBox="1">
            <a:spLocks noChangeArrowheads="1"/>
          </p:cNvSpPr>
          <p:nvPr/>
        </p:nvSpPr>
        <p:spPr bwMode="auto">
          <a:xfrm>
            <a:off x="3200775" y="2002139"/>
            <a:ext cx="8186738" cy="2361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lnSpc>
                <a:spcPct val="150000"/>
              </a:lnSpc>
              <a:spcBef>
                <a:spcPct val="0"/>
              </a:spcBef>
              <a:buClrTx/>
              <a:buFontTx/>
              <a:buNone/>
            </a:pPr>
            <a:r>
              <a:rPr lang="de-DE" altLang="de-DE" dirty="0">
                <a:solidFill>
                  <a:srgbClr val="0A9FE0"/>
                </a:solidFill>
              </a:rPr>
              <a:t>„Warum reicht nicht eine Generalvollmacht?“ </a:t>
            </a:r>
          </a:p>
          <a:p>
            <a:pPr defTabSz="914400" eaLnBrk="1" hangingPunct="1">
              <a:lnSpc>
                <a:spcPct val="150000"/>
              </a:lnSpc>
              <a:spcBef>
                <a:spcPct val="0"/>
              </a:spcBef>
              <a:buClrTx/>
              <a:buFontTx/>
              <a:buNone/>
            </a:pPr>
            <a:endParaRPr lang="de-DE" altLang="de-DE" b="0" dirty="0"/>
          </a:p>
          <a:p>
            <a:pPr defTabSz="914400">
              <a:lnSpc>
                <a:spcPct val="150000"/>
              </a:lnSpc>
              <a:buFont typeface="Arial" panose="020B0604020202020204" pitchFamily="34" charset="0"/>
              <a:buAutoNum type="arabicPeriod"/>
            </a:pPr>
            <a:r>
              <a:rPr lang="de-DE" altLang="de-DE" b="0" dirty="0"/>
              <a:t> Gesetzlich werden durch eine Generalvollmacht Regelungen in Gesundheitsangelegenheiten nicht abgedeckt. </a:t>
            </a:r>
          </a:p>
          <a:p>
            <a:pPr defTabSz="914400">
              <a:lnSpc>
                <a:spcPct val="150000"/>
              </a:lnSpc>
              <a:buFont typeface="Arial" panose="020B0604020202020204" pitchFamily="34" charset="0"/>
              <a:buAutoNum type="arabicPeriod"/>
            </a:pPr>
            <a:r>
              <a:rPr lang="de-DE" altLang="de-DE" b="0" dirty="0"/>
              <a:t> Hier bedarf es einer eigenen Bevollmächtigung („Vorsorgevollmacht in Gesundheitsangelegenheiten“)</a:t>
            </a:r>
          </a:p>
        </p:txBody>
      </p:sp>
      <p:sp>
        <p:nvSpPr>
          <p:cNvPr id="38914" name="Foliennummernplatzhalter 3">
            <a:extLst>
              <a:ext uri="{FF2B5EF4-FFF2-40B4-BE49-F238E27FC236}">
                <a16:creationId xmlns:a16="http://schemas.microsoft.com/office/drawing/2014/main" id="{0F064762-0CBD-E6D9-E598-4371CEF135D8}"/>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Tx/>
              <a:buNone/>
            </a:pPr>
            <a:fld id="{19510D64-ADDF-4393-92D1-FAEA1AACB81D}" type="slidenum">
              <a:rPr lang="de-DE" altLang="de-DE" sz="1000" b="0">
                <a:solidFill>
                  <a:schemeClr val="bg2"/>
                </a:solidFill>
                <a:latin typeface="Verdana" panose="020B0604030504040204" pitchFamily="34" charset="0"/>
              </a:rPr>
              <a:pPr algn="r" defTabSz="914400">
                <a:spcBef>
                  <a:spcPct val="0"/>
                </a:spcBef>
                <a:buClrTx/>
                <a:buFontTx/>
                <a:buNone/>
              </a:pPr>
              <a:t>34</a:t>
            </a:fld>
            <a:endParaRPr lang="de-DE" altLang="de-DE" sz="1000" b="0">
              <a:solidFill>
                <a:schemeClr val="bg2"/>
              </a:solidFill>
              <a:latin typeface="Verdana" panose="020B0604030504040204" pitchFamily="34" charset="0"/>
            </a:endParaRPr>
          </a:p>
        </p:txBody>
      </p:sp>
      <p:pic>
        <p:nvPicPr>
          <p:cNvPr id="3" name="Grafik 2" descr="Fragezeichen mit einfarbiger Füllung">
            <a:extLst>
              <a:ext uri="{FF2B5EF4-FFF2-40B4-BE49-F238E27FC236}">
                <a16:creationId xmlns:a16="http://schemas.microsoft.com/office/drawing/2014/main" id="{6EAF10BA-199B-1CCF-4F41-E7DDAD476BE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75565" y="703385"/>
            <a:ext cx="2293536" cy="2293536"/>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nummernplatzhalter 3">
            <a:extLst>
              <a:ext uri="{FF2B5EF4-FFF2-40B4-BE49-F238E27FC236}">
                <a16:creationId xmlns:a16="http://schemas.microsoft.com/office/drawing/2014/main" id="{022C0BC2-8656-5E38-7859-4A57051E42A0}"/>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Tx/>
              <a:buNone/>
            </a:pPr>
            <a:fld id="{F2D0BB7B-19B0-42F4-AA32-DE2DBEACA4AA}" type="slidenum">
              <a:rPr lang="de-DE" altLang="de-DE" sz="1000" b="0">
                <a:solidFill>
                  <a:schemeClr val="bg2"/>
                </a:solidFill>
                <a:latin typeface="Verdana" panose="020B0604030504040204" pitchFamily="34" charset="0"/>
              </a:rPr>
              <a:pPr algn="r" defTabSz="914400">
                <a:spcBef>
                  <a:spcPct val="0"/>
                </a:spcBef>
                <a:buClrTx/>
                <a:buFontTx/>
                <a:buNone/>
              </a:pPr>
              <a:t>35</a:t>
            </a:fld>
            <a:endParaRPr lang="de-DE" altLang="de-DE" sz="1000" b="0">
              <a:solidFill>
                <a:schemeClr val="bg2"/>
              </a:solidFill>
              <a:latin typeface="Verdana" panose="020B0604030504040204" pitchFamily="34" charset="0"/>
            </a:endParaRPr>
          </a:p>
        </p:txBody>
      </p:sp>
      <p:sp>
        <p:nvSpPr>
          <p:cNvPr id="39939" name="Untertitel 2">
            <a:extLst>
              <a:ext uri="{FF2B5EF4-FFF2-40B4-BE49-F238E27FC236}">
                <a16:creationId xmlns:a16="http://schemas.microsoft.com/office/drawing/2014/main" id="{D0870F3F-04EB-4F51-A688-D35759CE92B6}"/>
              </a:ext>
            </a:extLst>
          </p:cNvPr>
          <p:cNvSpPr>
            <a:spLocks/>
          </p:cNvSpPr>
          <p:nvPr/>
        </p:nvSpPr>
        <p:spPr bwMode="auto">
          <a:xfrm>
            <a:off x="347924" y="1890050"/>
            <a:ext cx="731996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eaLnBrk="1" hangingPunct="1">
              <a:buFont typeface="Lucida Grande" charset="0"/>
              <a:buNone/>
            </a:pPr>
            <a:r>
              <a:rPr lang="de-DE" altLang="de-DE" sz="4000" dirty="0"/>
              <a:t>Zusammenfassung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B258C4DD-462C-0402-7B17-794474A95710}"/>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solidFill>
                <a:schemeClr val="bg1">
                  <a:lumMod val="95000"/>
                </a:schemeClr>
              </a:solidFill>
            </a:endParaRPr>
          </a:p>
        </p:txBody>
      </p:sp>
      <p:sp>
        <p:nvSpPr>
          <p:cNvPr id="40962" name="Foliennummernplatzhalter 3">
            <a:extLst>
              <a:ext uri="{FF2B5EF4-FFF2-40B4-BE49-F238E27FC236}">
                <a16:creationId xmlns:a16="http://schemas.microsoft.com/office/drawing/2014/main" id="{31E12B11-BFC9-1FB8-93DE-44E7CE944EED}"/>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Tx/>
              <a:buNone/>
            </a:pPr>
            <a:fld id="{C1188E49-0394-4031-9112-01C1F124F312}" type="slidenum">
              <a:rPr lang="de-DE" altLang="de-DE" sz="1000" b="0">
                <a:solidFill>
                  <a:schemeClr val="bg2"/>
                </a:solidFill>
                <a:latin typeface="Verdana" panose="020B0604030504040204" pitchFamily="34" charset="0"/>
              </a:rPr>
              <a:pPr algn="r" defTabSz="914400">
                <a:spcBef>
                  <a:spcPct val="0"/>
                </a:spcBef>
                <a:buClrTx/>
                <a:buFontTx/>
                <a:buNone/>
              </a:pPr>
              <a:t>36</a:t>
            </a:fld>
            <a:endParaRPr lang="de-DE" altLang="de-DE" sz="1000" b="0">
              <a:solidFill>
                <a:schemeClr val="bg2"/>
              </a:solidFill>
              <a:latin typeface="Verdana" panose="020B0604030504040204" pitchFamily="34" charset="0"/>
            </a:endParaRPr>
          </a:p>
        </p:txBody>
      </p:sp>
      <p:sp>
        <p:nvSpPr>
          <p:cNvPr id="40963" name="Text Box 6">
            <a:extLst>
              <a:ext uri="{FF2B5EF4-FFF2-40B4-BE49-F238E27FC236}">
                <a16:creationId xmlns:a16="http://schemas.microsoft.com/office/drawing/2014/main" id="{5B1B6C75-8082-EC72-6D19-C59A0E848735}"/>
              </a:ext>
            </a:extLst>
          </p:cNvPr>
          <p:cNvSpPr txBox="1">
            <a:spLocks noChangeArrowheads="1"/>
          </p:cNvSpPr>
          <p:nvPr/>
        </p:nvSpPr>
        <p:spPr bwMode="auto">
          <a:xfrm>
            <a:off x="1889087" y="1829517"/>
            <a:ext cx="8423873"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sz="2000" dirty="0"/>
              <a:t>Patientenverfügungen sind rechtlich verbindlich. </a:t>
            </a:r>
          </a:p>
          <a:p>
            <a:pPr defTabSz="914400">
              <a:buFont typeface="Lucida Grande" charset="0"/>
              <a:buChar char="→"/>
            </a:pPr>
            <a:endParaRPr lang="de-DE" altLang="de-DE" sz="2000" dirty="0"/>
          </a:p>
          <a:p>
            <a:pPr defTabSz="914400">
              <a:buFont typeface="Lucida Grande" charset="0"/>
              <a:buChar char="→"/>
            </a:pPr>
            <a:r>
              <a:rPr lang="de-DE" altLang="de-DE" sz="2000" dirty="0"/>
              <a:t>Empfohlen wird die Schriftform, die Verwendung eines Vordrucks und eine ärztliche Beratung beim Abfassen. </a:t>
            </a:r>
          </a:p>
          <a:p>
            <a:pPr defTabSz="914400">
              <a:buFont typeface="Lucida Grande" charset="0"/>
              <a:buChar char="→"/>
            </a:pPr>
            <a:endParaRPr lang="de-DE" altLang="de-DE" sz="2000" dirty="0"/>
          </a:p>
          <a:p>
            <a:pPr defTabSz="914400">
              <a:buFont typeface="Lucida Grande" charset="0"/>
              <a:buChar char="→"/>
            </a:pPr>
            <a:r>
              <a:rPr lang="de-DE" altLang="de-DE" sz="2000" dirty="0"/>
              <a:t>Patientenverfügungen bedürfen in der Regel der Auslegung hinsichtlich des mutmaßlichen Willens.</a:t>
            </a:r>
          </a:p>
          <a:p>
            <a:pPr defTabSz="914400">
              <a:buFont typeface="Lucida Grande" charset="0"/>
              <a:buChar char="→"/>
            </a:pPr>
            <a:endParaRPr lang="de-DE" altLang="de-DE" sz="2000" dirty="0"/>
          </a:p>
          <a:p>
            <a:pPr defTabSz="914400">
              <a:buFont typeface="Lucida Grande" charset="0"/>
              <a:buChar char="→"/>
            </a:pPr>
            <a:r>
              <a:rPr lang="de-DE" altLang="de-DE" sz="2000" dirty="0"/>
              <a:t>Patientenverfügungen werden sinnvoll ergänzt und unterstützt durch eine Vorsorgevollmacht und eine Betreuungsverfügung.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7CDEEF72-3AD7-5CE2-44CD-AA1B07E422AE}"/>
              </a:ext>
            </a:extLst>
          </p:cNvPr>
          <p:cNvSpPr/>
          <p:nvPr/>
        </p:nvSpPr>
        <p:spPr>
          <a:xfrm>
            <a:off x="0" y="1465262"/>
            <a:ext cx="12192000" cy="539273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pic>
        <p:nvPicPr>
          <p:cNvPr id="8" name="Grafik 7">
            <a:extLst>
              <a:ext uri="{FF2B5EF4-FFF2-40B4-BE49-F238E27FC236}">
                <a16:creationId xmlns:a16="http://schemas.microsoft.com/office/drawing/2014/main" id="{2C6C63E1-6B79-0AA3-C9A8-79CF7CDBC3F8}"/>
              </a:ext>
            </a:extLst>
          </p:cNvPr>
          <p:cNvPicPr>
            <a:picLocks noChangeAspect="1"/>
          </p:cNvPicPr>
          <p:nvPr/>
        </p:nvPicPr>
        <p:blipFill>
          <a:blip r:embed="rId2"/>
          <a:stretch>
            <a:fillRect/>
          </a:stretch>
        </p:blipFill>
        <p:spPr>
          <a:xfrm>
            <a:off x="6096000" y="4913324"/>
            <a:ext cx="6096000" cy="1944675"/>
          </a:xfrm>
          <a:prstGeom prst="rect">
            <a:avLst/>
          </a:prstGeom>
        </p:spPr>
      </p:pic>
      <p:pic>
        <p:nvPicPr>
          <p:cNvPr id="10" name="Grafik 9">
            <a:extLst>
              <a:ext uri="{FF2B5EF4-FFF2-40B4-BE49-F238E27FC236}">
                <a16:creationId xmlns:a16="http://schemas.microsoft.com/office/drawing/2014/main" id="{B30A37FB-7168-AB04-E2ED-361C8D7AB128}"/>
              </a:ext>
            </a:extLst>
          </p:cNvPr>
          <p:cNvPicPr>
            <a:picLocks noChangeAspect="1"/>
          </p:cNvPicPr>
          <p:nvPr/>
        </p:nvPicPr>
        <p:blipFill>
          <a:blip r:embed="rId3"/>
          <a:stretch>
            <a:fillRect/>
          </a:stretch>
        </p:blipFill>
        <p:spPr>
          <a:xfrm>
            <a:off x="116961" y="5859873"/>
            <a:ext cx="3138194" cy="981309"/>
          </a:xfrm>
          <a:prstGeom prst="rect">
            <a:avLst/>
          </a:prstGeom>
        </p:spPr>
      </p:pic>
      <p:pic>
        <p:nvPicPr>
          <p:cNvPr id="12" name="Grafik 11">
            <a:extLst>
              <a:ext uri="{FF2B5EF4-FFF2-40B4-BE49-F238E27FC236}">
                <a16:creationId xmlns:a16="http://schemas.microsoft.com/office/drawing/2014/main" id="{F2F1A4B6-6DC8-BAF6-91B0-503E6A043AB9}"/>
              </a:ext>
            </a:extLst>
          </p:cNvPr>
          <p:cNvPicPr>
            <a:picLocks noChangeAspect="1"/>
          </p:cNvPicPr>
          <p:nvPr/>
        </p:nvPicPr>
        <p:blipFill>
          <a:blip r:embed="rId4"/>
          <a:stretch>
            <a:fillRect/>
          </a:stretch>
        </p:blipFill>
        <p:spPr>
          <a:xfrm>
            <a:off x="3437583" y="5938023"/>
            <a:ext cx="2389990" cy="835916"/>
          </a:xfrm>
          <a:prstGeom prst="rect">
            <a:avLst/>
          </a:prstGeom>
        </p:spPr>
      </p:pic>
      <p:sp>
        <p:nvSpPr>
          <p:cNvPr id="2" name="Untertitel 2">
            <a:extLst>
              <a:ext uri="{FF2B5EF4-FFF2-40B4-BE49-F238E27FC236}">
                <a16:creationId xmlns:a16="http://schemas.microsoft.com/office/drawing/2014/main" id="{998372CD-5959-C4E8-5CF0-35F6750D9EDE}"/>
              </a:ext>
            </a:extLst>
          </p:cNvPr>
          <p:cNvSpPr>
            <a:spLocks/>
          </p:cNvSpPr>
          <p:nvPr/>
        </p:nvSpPr>
        <p:spPr bwMode="auto">
          <a:xfrm>
            <a:off x="347924" y="1890050"/>
            <a:ext cx="731996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eaLnBrk="1" hangingPunct="1">
              <a:buFont typeface="Lucida Grande" charset="0"/>
              <a:buNone/>
            </a:pPr>
            <a:r>
              <a:rPr lang="de-DE" altLang="de-DE" sz="4000"/>
              <a:t>Vielen Dank </a:t>
            </a:r>
            <a:r>
              <a:rPr lang="de-DE" altLang="de-DE" sz="4000" dirty="0"/>
              <a:t>für</a:t>
            </a:r>
          </a:p>
          <a:p>
            <a:pPr eaLnBrk="1" hangingPunct="1">
              <a:buFont typeface="Lucida Grande" charset="0"/>
              <a:buNone/>
            </a:pPr>
            <a:r>
              <a:rPr lang="de-DE" altLang="de-DE" sz="4000" dirty="0"/>
              <a:t>Ihre Aufmerksamkeit!</a:t>
            </a:r>
          </a:p>
        </p:txBody>
      </p:sp>
    </p:spTree>
    <p:extLst>
      <p:ext uri="{BB962C8B-B14F-4D97-AF65-F5344CB8AC3E}">
        <p14:creationId xmlns:p14="http://schemas.microsoft.com/office/powerpoint/2010/main" val="4131931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liennummernplatzhalter 3">
            <a:extLst>
              <a:ext uri="{FF2B5EF4-FFF2-40B4-BE49-F238E27FC236}">
                <a16:creationId xmlns:a16="http://schemas.microsoft.com/office/drawing/2014/main" id="{3DF2923B-C72D-B1F4-DDD5-AD330AAB0199}"/>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Tx/>
              <a:buNone/>
            </a:pPr>
            <a:fld id="{8A4FE28A-B4B3-4CA2-909F-4CD4067ABE41}" type="slidenum">
              <a:rPr lang="de-DE" altLang="de-DE" sz="1000" b="0">
                <a:solidFill>
                  <a:schemeClr val="bg2"/>
                </a:solidFill>
                <a:latin typeface="Verdana" panose="020B0604030504040204" pitchFamily="34" charset="0"/>
              </a:rPr>
              <a:pPr algn="r" defTabSz="914400">
                <a:spcBef>
                  <a:spcPct val="0"/>
                </a:spcBef>
                <a:buClrTx/>
                <a:buFontTx/>
                <a:buNone/>
              </a:pPr>
              <a:t>3</a:t>
            </a:fld>
            <a:endParaRPr lang="de-DE" altLang="de-DE" sz="1000" b="0">
              <a:solidFill>
                <a:schemeClr val="bg2"/>
              </a:solidFill>
              <a:latin typeface="Verdana" panose="020B0604030504040204" pitchFamily="34" charset="0"/>
            </a:endParaRPr>
          </a:p>
        </p:txBody>
      </p:sp>
      <p:sp>
        <p:nvSpPr>
          <p:cNvPr id="7171" name="Untertitel 2">
            <a:extLst>
              <a:ext uri="{FF2B5EF4-FFF2-40B4-BE49-F238E27FC236}">
                <a16:creationId xmlns:a16="http://schemas.microsoft.com/office/drawing/2014/main" id="{214247BF-816F-671E-A92B-3CC92B889EA6}"/>
              </a:ext>
            </a:extLst>
          </p:cNvPr>
          <p:cNvSpPr>
            <a:spLocks/>
          </p:cNvSpPr>
          <p:nvPr/>
        </p:nvSpPr>
        <p:spPr bwMode="auto">
          <a:xfrm>
            <a:off x="366823" y="1882220"/>
            <a:ext cx="6705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eaLnBrk="1" hangingPunct="1">
              <a:buFont typeface="Lucida Grande" charset="0"/>
              <a:buNone/>
            </a:pPr>
            <a:r>
              <a:rPr lang="de-DE" altLang="de-DE" sz="4000" dirty="0"/>
              <a:t>Was ist eine Patientenverfügung?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502A64A4-4B5B-A394-6E94-354238B99810}"/>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solidFill>
                <a:schemeClr val="bg1">
                  <a:lumMod val="95000"/>
                </a:schemeClr>
              </a:solidFill>
            </a:endParaRPr>
          </a:p>
        </p:txBody>
      </p:sp>
      <p:sp>
        <p:nvSpPr>
          <p:cNvPr id="2" name="Titel 1">
            <a:extLst>
              <a:ext uri="{FF2B5EF4-FFF2-40B4-BE49-F238E27FC236}">
                <a16:creationId xmlns:a16="http://schemas.microsoft.com/office/drawing/2014/main" id="{8CAE363D-11D0-FE30-5879-5EBEBD00C409}"/>
              </a:ext>
            </a:extLst>
          </p:cNvPr>
          <p:cNvSpPr>
            <a:spLocks noGrp="1"/>
          </p:cNvSpPr>
          <p:nvPr>
            <p:ph type="title"/>
          </p:nvPr>
        </p:nvSpPr>
        <p:spPr/>
        <p:txBody>
          <a:bodyPr/>
          <a:lstStyle/>
          <a:p>
            <a:r>
              <a:rPr lang="de-DE" altLang="de-DE" sz="2000" dirty="0"/>
              <a:t>Was ist eine Patientenverfügung?</a:t>
            </a:r>
            <a:endParaRPr lang="de-DE" dirty="0"/>
          </a:p>
        </p:txBody>
      </p:sp>
      <p:sp>
        <p:nvSpPr>
          <p:cNvPr id="3" name="Inhaltsplatzhalter 2">
            <a:extLst>
              <a:ext uri="{FF2B5EF4-FFF2-40B4-BE49-F238E27FC236}">
                <a16:creationId xmlns:a16="http://schemas.microsoft.com/office/drawing/2014/main" id="{305B64D3-72E8-889B-B412-B1CECD7B7682}"/>
              </a:ext>
            </a:extLst>
          </p:cNvPr>
          <p:cNvSpPr>
            <a:spLocks noGrp="1"/>
          </p:cNvSpPr>
          <p:nvPr>
            <p:ph idx="4294967295"/>
          </p:nvPr>
        </p:nvSpPr>
        <p:spPr>
          <a:xfrm>
            <a:off x="1796901" y="2275373"/>
            <a:ext cx="8612373" cy="3671629"/>
          </a:xfrm>
        </p:spPr>
        <p:txBody>
          <a:bodyPr/>
          <a:lstStyle/>
          <a:p>
            <a:pPr>
              <a:lnSpc>
                <a:spcPct val="150000"/>
              </a:lnSpc>
            </a:pPr>
            <a:r>
              <a:rPr lang="de-DE" altLang="de-DE" b="0" dirty="0"/>
              <a:t>In einer Patientenverfügung kann man schriftlich den Willen über die Art und Weise einer ärztlichen Behandlung für den Fall festlegen, dass man infolge eines </a:t>
            </a:r>
            <a:r>
              <a:rPr lang="de-DE" altLang="de-DE" dirty="0">
                <a:solidFill>
                  <a:srgbClr val="0A9FE0"/>
                </a:solidFill>
              </a:rPr>
              <a:t>Unfalls</a:t>
            </a:r>
            <a:r>
              <a:rPr lang="de-DE" altLang="de-DE" b="0" dirty="0"/>
              <a:t>, einer </a:t>
            </a:r>
            <a:r>
              <a:rPr lang="de-DE" altLang="de-DE" dirty="0">
                <a:solidFill>
                  <a:srgbClr val="0A9FE0"/>
                </a:solidFill>
              </a:rPr>
              <a:t>schweren Erkrankung</a:t>
            </a:r>
            <a:r>
              <a:rPr lang="de-DE" altLang="de-DE" b="0" dirty="0">
                <a:solidFill>
                  <a:srgbClr val="0A9FE0"/>
                </a:solidFill>
              </a:rPr>
              <a:t> </a:t>
            </a:r>
            <a:r>
              <a:rPr lang="de-DE" altLang="de-DE" b="0" dirty="0"/>
              <a:t>oder auch durch </a:t>
            </a:r>
            <a:r>
              <a:rPr lang="de-DE" altLang="de-DE" dirty="0">
                <a:solidFill>
                  <a:srgbClr val="0A9FE0"/>
                </a:solidFill>
              </a:rPr>
              <a:t>Nachlassen der geistigen Kräfte im Alter</a:t>
            </a:r>
            <a:r>
              <a:rPr lang="de-DE" altLang="de-DE" b="0" dirty="0">
                <a:solidFill>
                  <a:srgbClr val="0A9FE0"/>
                </a:solidFill>
              </a:rPr>
              <a:t> </a:t>
            </a:r>
            <a:r>
              <a:rPr lang="de-DE" altLang="de-DE" b="0" dirty="0"/>
              <a:t>nicht selbst einwilligen kann.</a:t>
            </a:r>
          </a:p>
        </p:txBody>
      </p:sp>
      <p:sp>
        <p:nvSpPr>
          <p:cNvPr id="4" name="Text Box 3">
            <a:extLst>
              <a:ext uri="{FF2B5EF4-FFF2-40B4-BE49-F238E27FC236}">
                <a16:creationId xmlns:a16="http://schemas.microsoft.com/office/drawing/2014/main" id="{2B447B82-397A-9188-094D-AE6FFC602C40}"/>
              </a:ext>
            </a:extLst>
          </p:cNvPr>
          <p:cNvSpPr txBox="1">
            <a:spLocks noChangeArrowheads="1"/>
          </p:cNvSpPr>
          <p:nvPr/>
        </p:nvSpPr>
        <p:spPr bwMode="auto">
          <a:xfrm>
            <a:off x="5997724" y="4153828"/>
            <a:ext cx="4397375" cy="78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eaLnBrk="1" hangingPunct="1">
              <a:lnSpc>
                <a:spcPct val="150000"/>
              </a:lnSpc>
              <a:spcBef>
                <a:spcPct val="0"/>
              </a:spcBef>
              <a:buClrTx/>
              <a:buFontTx/>
              <a:buNone/>
            </a:pPr>
            <a:r>
              <a:rPr lang="de-DE" altLang="de-DE" b="0" dirty="0"/>
              <a:t>nach „Bayerisches Staatsministerium der Justiz und für Verbraucherschutz“ 2013 </a:t>
            </a:r>
          </a:p>
        </p:txBody>
      </p:sp>
    </p:spTree>
    <p:extLst>
      <p:ext uri="{BB962C8B-B14F-4D97-AF65-F5344CB8AC3E}">
        <p14:creationId xmlns:p14="http://schemas.microsoft.com/office/powerpoint/2010/main" val="13417555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A3753CF2-D9B3-B8D1-D6A0-F4D95574D40C}"/>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solidFill>
                <a:schemeClr val="bg1">
                  <a:lumMod val="95000"/>
                </a:schemeClr>
              </a:solidFill>
            </a:endParaRPr>
          </a:p>
        </p:txBody>
      </p:sp>
      <p:sp>
        <p:nvSpPr>
          <p:cNvPr id="2" name="Titel 1">
            <a:extLst>
              <a:ext uri="{FF2B5EF4-FFF2-40B4-BE49-F238E27FC236}">
                <a16:creationId xmlns:a16="http://schemas.microsoft.com/office/drawing/2014/main" id="{8CAE363D-11D0-FE30-5879-5EBEBD00C409}"/>
              </a:ext>
            </a:extLst>
          </p:cNvPr>
          <p:cNvSpPr>
            <a:spLocks noGrp="1"/>
          </p:cNvSpPr>
          <p:nvPr>
            <p:ph type="title"/>
          </p:nvPr>
        </p:nvSpPr>
        <p:spPr/>
        <p:txBody>
          <a:bodyPr/>
          <a:lstStyle/>
          <a:p>
            <a:r>
              <a:rPr lang="de-DE" altLang="de-DE" sz="2000" dirty="0"/>
              <a:t>Was ist eine Patientenverfügung?</a:t>
            </a:r>
            <a:endParaRPr lang="de-DE" dirty="0"/>
          </a:p>
        </p:txBody>
      </p:sp>
      <p:sp>
        <p:nvSpPr>
          <p:cNvPr id="3" name="Inhaltsplatzhalter 2">
            <a:extLst>
              <a:ext uri="{FF2B5EF4-FFF2-40B4-BE49-F238E27FC236}">
                <a16:creationId xmlns:a16="http://schemas.microsoft.com/office/drawing/2014/main" id="{305B64D3-72E8-889B-B412-B1CECD7B7682}"/>
              </a:ext>
            </a:extLst>
          </p:cNvPr>
          <p:cNvSpPr>
            <a:spLocks noGrp="1"/>
          </p:cNvSpPr>
          <p:nvPr>
            <p:ph idx="4294967295"/>
          </p:nvPr>
        </p:nvSpPr>
        <p:spPr>
          <a:xfrm>
            <a:off x="1796901" y="2275373"/>
            <a:ext cx="8612373" cy="3671629"/>
          </a:xfrm>
        </p:spPr>
        <p:txBody>
          <a:bodyPr/>
          <a:lstStyle/>
          <a:p>
            <a:pPr defTabSz="914400" eaLnBrk="1" hangingPunct="1">
              <a:lnSpc>
                <a:spcPct val="150000"/>
              </a:lnSpc>
              <a:spcBef>
                <a:spcPct val="0"/>
              </a:spcBef>
              <a:buClrTx/>
              <a:buFontTx/>
              <a:buNone/>
            </a:pPr>
            <a:r>
              <a:rPr lang="de-DE" altLang="de-DE" b="0" dirty="0"/>
              <a:t>Ein einwilligungsfähiger </a:t>
            </a:r>
            <a:r>
              <a:rPr lang="de-DE" altLang="de-DE" dirty="0">
                <a:solidFill>
                  <a:srgbClr val="0A9FE0"/>
                </a:solidFill>
              </a:rPr>
              <a:t>Volljähriger</a:t>
            </a:r>
            <a:r>
              <a:rPr lang="de-DE" altLang="de-DE" b="0" dirty="0">
                <a:solidFill>
                  <a:srgbClr val="0A9FE0"/>
                </a:solidFill>
              </a:rPr>
              <a:t> </a:t>
            </a:r>
            <a:r>
              <a:rPr lang="de-DE" altLang="de-DE" b="0" dirty="0"/>
              <a:t>legt für den Fall seiner </a:t>
            </a:r>
          </a:p>
          <a:p>
            <a:pPr defTabSz="914400" eaLnBrk="1" hangingPunct="1">
              <a:lnSpc>
                <a:spcPct val="150000"/>
              </a:lnSpc>
              <a:spcBef>
                <a:spcPct val="0"/>
              </a:spcBef>
              <a:buClrTx/>
              <a:buFontTx/>
              <a:buNone/>
            </a:pPr>
            <a:r>
              <a:rPr lang="de-DE" altLang="de-DE" b="0" dirty="0"/>
              <a:t>Einwilligungsunfähigkeit </a:t>
            </a:r>
            <a:r>
              <a:rPr lang="de-DE" altLang="de-DE" dirty="0">
                <a:solidFill>
                  <a:srgbClr val="0A9FE0"/>
                </a:solidFill>
              </a:rPr>
              <a:t>schriftlich</a:t>
            </a:r>
            <a:r>
              <a:rPr lang="de-DE" altLang="de-DE" b="0" dirty="0"/>
              <a:t> fest, ob er in </a:t>
            </a:r>
            <a:r>
              <a:rPr lang="de-DE" altLang="de-DE" dirty="0"/>
              <a:t>bestimmte</a:t>
            </a:r>
            <a:r>
              <a:rPr lang="de-DE" altLang="de-DE" b="0" dirty="0"/>
              <a:t>, zum Zeitpunkt der </a:t>
            </a:r>
          </a:p>
          <a:p>
            <a:pPr defTabSz="914400" eaLnBrk="1" hangingPunct="1">
              <a:lnSpc>
                <a:spcPct val="150000"/>
              </a:lnSpc>
              <a:spcBef>
                <a:spcPct val="0"/>
              </a:spcBef>
              <a:buClrTx/>
              <a:buFontTx/>
              <a:buNone/>
            </a:pPr>
            <a:r>
              <a:rPr lang="de-DE" altLang="de-DE" b="0" dirty="0"/>
              <a:t>Festlegung noch nicht unmittelbar bevorstehende </a:t>
            </a:r>
            <a:r>
              <a:rPr lang="de-DE" altLang="de-DE" dirty="0"/>
              <a:t>Untersuchungen</a:t>
            </a:r>
            <a:r>
              <a:rPr lang="de-DE" altLang="de-DE" b="0" dirty="0"/>
              <a:t> seines </a:t>
            </a:r>
          </a:p>
          <a:p>
            <a:pPr defTabSz="914400" eaLnBrk="1" hangingPunct="1">
              <a:lnSpc>
                <a:spcPct val="150000"/>
              </a:lnSpc>
              <a:spcBef>
                <a:spcPct val="0"/>
              </a:spcBef>
              <a:buClrTx/>
              <a:buFontTx/>
              <a:buNone/>
            </a:pPr>
            <a:r>
              <a:rPr lang="de-DE" altLang="de-DE" b="0" dirty="0"/>
              <a:t>Gesundheitszustandes, </a:t>
            </a:r>
            <a:r>
              <a:rPr lang="de-DE" altLang="de-DE" dirty="0"/>
              <a:t>Heilbehandlungen</a:t>
            </a:r>
            <a:r>
              <a:rPr lang="de-DE" altLang="de-DE" b="0" dirty="0"/>
              <a:t> oder ärztliche </a:t>
            </a:r>
            <a:r>
              <a:rPr lang="de-DE" altLang="de-DE" dirty="0"/>
              <a:t>Eingriffe</a:t>
            </a:r>
            <a:r>
              <a:rPr lang="de-DE" altLang="de-DE" b="0" dirty="0"/>
              <a:t> </a:t>
            </a:r>
            <a:r>
              <a:rPr lang="de-DE" altLang="de-DE" dirty="0">
                <a:solidFill>
                  <a:srgbClr val="0A9FE0"/>
                </a:solidFill>
              </a:rPr>
              <a:t>einwilligt </a:t>
            </a:r>
          </a:p>
          <a:p>
            <a:pPr defTabSz="914400" eaLnBrk="1" hangingPunct="1">
              <a:lnSpc>
                <a:spcPct val="150000"/>
              </a:lnSpc>
              <a:spcBef>
                <a:spcPct val="0"/>
              </a:spcBef>
              <a:buClrTx/>
              <a:buFontTx/>
              <a:buNone/>
            </a:pPr>
            <a:r>
              <a:rPr lang="de-DE" altLang="de-DE" dirty="0">
                <a:solidFill>
                  <a:srgbClr val="0A9FE0"/>
                </a:solidFill>
              </a:rPr>
              <a:t>oder sie untersagt</a:t>
            </a:r>
            <a:r>
              <a:rPr lang="de-DE" altLang="de-DE" b="0" dirty="0"/>
              <a:t>.</a:t>
            </a:r>
          </a:p>
        </p:txBody>
      </p:sp>
      <p:sp>
        <p:nvSpPr>
          <p:cNvPr id="4" name="Text Box 3">
            <a:extLst>
              <a:ext uri="{FF2B5EF4-FFF2-40B4-BE49-F238E27FC236}">
                <a16:creationId xmlns:a16="http://schemas.microsoft.com/office/drawing/2014/main" id="{2B447B82-397A-9188-094D-AE6FFC602C40}"/>
              </a:ext>
            </a:extLst>
          </p:cNvPr>
          <p:cNvSpPr txBox="1">
            <a:spLocks noChangeArrowheads="1"/>
          </p:cNvSpPr>
          <p:nvPr/>
        </p:nvSpPr>
        <p:spPr bwMode="auto">
          <a:xfrm>
            <a:off x="5997724" y="4153828"/>
            <a:ext cx="4397375" cy="78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eaLnBrk="1" hangingPunct="1">
              <a:lnSpc>
                <a:spcPct val="150000"/>
              </a:lnSpc>
              <a:spcBef>
                <a:spcPct val="0"/>
              </a:spcBef>
              <a:buClrTx/>
              <a:buFontTx/>
              <a:buNone/>
            </a:pPr>
            <a:r>
              <a:rPr lang="de-DE" altLang="de-DE" b="0" dirty="0"/>
              <a:t>nach § 1901a BGB („Patientenverfügungsgesetz“)</a:t>
            </a:r>
          </a:p>
        </p:txBody>
      </p:sp>
    </p:spTree>
    <p:extLst>
      <p:ext uri="{BB962C8B-B14F-4D97-AF65-F5344CB8AC3E}">
        <p14:creationId xmlns:p14="http://schemas.microsoft.com/office/powerpoint/2010/main" val="4169180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liennummernplatzhalter 3">
            <a:extLst>
              <a:ext uri="{FF2B5EF4-FFF2-40B4-BE49-F238E27FC236}">
                <a16:creationId xmlns:a16="http://schemas.microsoft.com/office/drawing/2014/main" id="{7EF6249B-358D-09BC-8D11-7AD607E19FFC}"/>
              </a:ext>
            </a:extLst>
          </p:cNvPr>
          <p:cNvSpPr txBox="1">
            <a:spLocks noGrp="1"/>
          </p:cNvSpPr>
          <p:nvPr/>
        </p:nvSpPr>
        <p:spPr bwMode="auto">
          <a:xfrm>
            <a:off x="9448800" y="64770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a:spcBef>
                <a:spcPct val="0"/>
              </a:spcBef>
              <a:buClrTx/>
              <a:buFontTx/>
              <a:buNone/>
            </a:pPr>
            <a:fld id="{7E0991B2-7622-4663-BA67-4C6238F32229}" type="slidenum">
              <a:rPr lang="de-DE" altLang="de-DE" sz="1000" b="0">
                <a:solidFill>
                  <a:schemeClr val="bg2"/>
                </a:solidFill>
                <a:latin typeface="Verdana" panose="020B0604030504040204" pitchFamily="34" charset="0"/>
              </a:rPr>
              <a:pPr algn="r" defTabSz="914400">
                <a:spcBef>
                  <a:spcPct val="0"/>
                </a:spcBef>
                <a:buClrTx/>
                <a:buFontTx/>
                <a:buNone/>
              </a:pPr>
              <a:t>6</a:t>
            </a:fld>
            <a:endParaRPr lang="de-DE" altLang="de-DE" sz="1000" b="0">
              <a:solidFill>
                <a:schemeClr val="bg2"/>
              </a:solidFill>
              <a:latin typeface="Verdana" panose="020B0604030504040204" pitchFamily="34" charset="0"/>
            </a:endParaRPr>
          </a:p>
        </p:txBody>
      </p:sp>
      <p:sp>
        <p:nvSpPr>
          <p:cNvPr id="10243" name="Untertitel 2">
            <a:extLst>
              <a:ext uri="{FF2B5EF4-FFF2-40B4-BE49-F238E27FC236}">
                <a16:creationId xmlns:a16="http://schemas.microsoft.com/office/drawing/2014/main" id="{D1E940F9-91BD-8ECB-7B77-7E7BC81C0260}"/>
              </a:ext>
            </a:extLst>
          </p:cNvPr>
          <p:cNvSpPr>
            <a:spLocks/>
          </p:cNvSpPr>
          <p:nvPr/>
        </p:nvSpPr>
        <p:spPr bwMode="auto">
          <a:xfrm>
            <a:off x="353533" y="1892853"/>
            <a:ext cx="758666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defTabSz="4572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eaLnBrk="1" hangingPunct="1">
              <a:buFont typeface="Lucida Grande" charset="0"/>
              <a:buNone/>
            </a:pPr>
            <a:r>
              <a:rPr lang="de-DE" altLang="de-DE" sz="4000" dirty="0"/>
              <a:t>Welche weiteren vorsorgenden Regelungen in Gesundheits-angelegenheiten gibt es?</a:t>
            </a:r>
          </a:p>
          <a:p>
            <a:pPr eaLnBrk="1" hangingPunct="1">
              <a:buFont typeface="Lucida Grande" charset="0"/>
              <a:buNone/>
            </a:pPr>
            <a:endParaRPr lang="de-DE" altLang="de-DE" sz="3600" dirty="0"/>
          </a:p>
        </p:txBody>
      </p:sp>
      <p:sp>
        <p:nvSpPr>
          <p:cNvPr id="10244" name="Rectangle 3">
            <a:extLst>
              <a:ext uri="{FF2B5EF4-FFF2-40B4-BE49-F238E27FC236}">
                <a16:creationId xmlns:a16="http://schemas.microsoft.com/office/drawing/2014/main" id="{F11A9822-A97F-81B5-C320-AAB41A3EAA44}"/>
              </a:ext>
            </a:extLst>
          </p:cNvPr>
          <p:cNvSpPr>
            <a:spLocks noChangeArrowheads="1"/>
          </p:cNvSpPr>
          <p:nvPr/>
        </p:nvSpPr>
        <p:spPr bwMode="auto">
          <a:xfrm>
            <a:off x="264632" y="4037603"/>
            <a:ext cx="4332288" cy="112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a:buFont typeface="Lucida Grande" charset="0"/>
              <a:buChar char="→"/>
            </a:pPr>
            <a:r>
              <a:rPr lang="de-DE" altLang="de-DE" sz="2000" dirty="0"/>
              <a:t>Vollmacht</a:t>
            </a:r>
          </a:p>
          <a:p>
            <a:pPr defTabSz="914400">
              <a:buFont typeface="Lucida Grande" charset="0"/>
              <a:buChar char="→"/>
            </a:pPr>
            <a:r>
              <a:rPr lang="de-DE" altLang="de-DE" sz="2000" dirty="0"/>
              <a:t>Betreuungsverfügung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A5EBADDF-2059-8022-FAA8-B37D8478C6EA}"/>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solidFill>
                <a:schemeClr val="bg1">
                  <a:lumMod val="95000"/>
                </a:schemeClr>
              </a:solidFill>
            </a:endParaRPr>
          </a:p>
        </p:txBody>
      </p:sp>
      <p:sp>
        <p:nvSpPr>
          <p:cNvPr id="2" name="Titel 1">
            <a:extLst>
              <a:ext uri="{FF2B5EF4-FFF2-40B4-BE49-F238E27FC236}">
                <a16:creationId xmlns:a16="http://schemas.microsoft.com/office/drawing/2014/main" id="{8CAE363D-11D0-FE30-5879-5EBEBD00C409}"/>
              </a:ext>
            </a:extLst>
          </p:cNvPr>
          <p:cNvSpPr>
            <a:spLocks noGrp="1"/>
          </p:cNvSpPr>
          <p:nvPr>
            <p:ph type="title"/>
          </p:nvPr>
        </p:nvSpPr>
        <p:spPr/>
        <p:txBody>
          <a:bodyPr/>
          <a:lstStyle/>
          <a:p>
            <a:r>
              <a:rPr lang="de-DE" altLang="de-DE" sz="2000" dirty="0"/>
              <a:t>Vollmacht</a:t>
            </a:r>
            <a:endParaRPr lang="de-DE" dirty="0"/>
          </a:p>
        </p:txBody>
      </p:sp>
      <p:sp>
        <p:nvSpPr>
          <p:cNvPr id="3" name="Inhaltsplatzhalter 2">
            <a:extLst>
              <a:ext uri="{FF2B5EF4-FFF2-40B4-BE49-F238E27FC236}">
                <a16:creationId xmlns:a16="http://schemas.microsoft.com/office/drawing/2014/main" id="{305B64D3-72E8-889B-B412-B1CECD7B7682}"/>
              </a:ext>
            </a:extLst>
          </p:cNvPr>
          <p:cNvSpPr>
            <a:spLocks noGrp="1"/>
          </p:cNvSpPr>
          <p:nvPr>
            <p:ph idx="4294967295"/>
          </p:nvPr>
        </p:nvSpPr>
        <p:spPr>
          <a:xfrm>
            <a:off x="1796901" y="2275373"/>
            <a:ext cx="8612373" cy="3671629"/>
          </a:xfrm>
        </p:spPr>
        <p:txBody>
          <a:bodyPr/>
          <a:lstStyle/>
          <a:p>
            <a:pPr defTabSz="914400" eaLnBrk="1" hangingPunct="1">
              <a:lnSpc>
                <a:spcPct val="150000"/>
              </a:lnSpc>
              <a:spcBef>
                <a:spcPct val="0"/>
              </a:spcBef>
              <a:buClrTx/>
              <a:buFontTx/>
              <a:buNone/>
            </a:pPr>
            <a:r>
              <a:rPr lang="de-DE" altLang="de-DE" b="0" dirty="0"/>
              <a:t>Benennung einer Person des Vertrauens („Bevollmächtigter“), die bereit ist, </a:t>
            </a:r>
          </a:p>
          <a:p>
            <a:pPr defTabSz="914400" eaLnBrk="1" hangingPunct="1">
              <a:lnSpc>
                <a:spcPct val="150000"/>
              </a:lnSpc>
              <a:spcBef>
                <a:spcPct val="0"/>
              </a:spcBef>
              <a:buClrTx/>
              <a:buFontTx/>
              <a:buNone/>
            </a:pPr>
            <a:r>
              <a:rPr lang="de-DE" altLang="de-DE" b="0" dirty="0"/>
              <a:t>Im Bedarfsfall für die Patientin oder den Patienten zu entscheiden und </a:t>
            </a:r>
          </a:p>
          <a:p>
            <a:pPr defTabSz="914400" eaLnBrk="1" hangingPunct="1">
              <a:lnSpc>
                <a:spcPct val="150000"/>
              </a:lnSpc>
              <a:spcBef>
                <a:spcPct val="0"/>
              </a:spcBef>
              <a:buClrTx/>
              <a:buFontTx/>
              <a:buNone/>
            </a:pPr>
            <a:r>
              <a:rPr lang="de-DE" altLang="de-DE" b="0" dirty="0"/>
              <a:t>ihre/seine Interessen zu vertreten.</a:t>
            </a:r>
          </a:p>
        </p:txBody>
      </p:sp>
      <p:sp>
        <p:nvSpPr>
          <p:cNvPr id="4" name="Text Box 3">
            <a:extLst>
              <a:ext uri="{FF2B5EF4-FFF2-40B4-BE49-F238E27FC236}">
                <a16:creationId xmlns:a16="http://schemas.microsoft.com/office/drawing/2014/main" id="{2B447B82-397A-9188-094D-AE6FFC602C40}"/>
              </a:ext>
            </a:extLst>
          </p:cNvPr>
          <p:cNvSpPr txBox="1">
            <a:spLocks noChangeArrowheads="1"/>
          </p:cNvSpPr>
          <p:nvPr/>
        </p:nvSpPr>
        <p:spPr bwMode="auto">
          <a:xfrm>
            <a:off x="5997724" y="4153828"/>
            <a:ext cx="4397375" cy="78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algn="r" defTabSz="914400" eaLnBrk="1" hangingPunct="1">
              <a:lnSpc>
                <a:spcPct val="150000"/>
              </a:lnSpc>
              <a:spcBef>
                <a:spcPct val="0"/>
              </a:spcBef>
              <a:buClrTx/>
              <a:buFontTx/>
              <a:buNone/>
            </a:pPr>
            <a:r>
              <a:rPr lang="de-DE" altLang="de-DE" b="0" dirty="0"/>
              <a:t>auch genannt: „Vorsorgevollmacht“ </a:t>
            </a:r>
            <a:br>
              <a:rPr lang="de-DE" altLang="de-DE" b="0" dirty="0"/>
            </a:br>
            <a:r>
              <a:rPr lang="de-DE" altLang="de-DE" b="0" dirty="0"/>
              <a:t>(in Gesundheitsangelegenheiten)</a:t>
            </a:r>
          </a:p>
        </p:txBody>
      </p:sp>
    </p:spTree>
    <p:extLst>
      <p:ext uri="{BB962C8B-B14F-4D97-AF65-F5344CB8AC3E}">
        <p14:creationId xmlns:p14="http://schemas.microsoft.com/office/powerpoint/2010/main" val="34355126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2C0EE236-E8FF-7FD6-4359-276E0DAAE90F}"/>
              </a:ext>
            </a:extLst>
          </p:cNvPr>
          <p:cNvSpPr/>
          <p:nvPr/>
        </p:nvSpPr>
        <p:spPr>
          <a:xfrm>
            <a:off x="1" y="1661509"/>
            <a:ext cx="12192000" cy="39253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solidFill>
                <a:schemeClr val="bg1">
                  <a:lumMod val="95000"/>
                </a:schemeClr>
              </a:solidFill>
            </a:endParaRPr>
          </a:p>
        </p:txBody>
      </p:sp>
      <p:sp>
        <p:nvSpPr>
          <p:cNvPr id="2" name="Titel 1">
            <a:extLst>
              <a:ext uri="{FF2B5EF4-FFF2-40B4-BE49-F238E27FC236}">
                <a16:creationId xmlns:a16="http://schemas.microsoft.com/office/drawing/2014/main" id="{8CAE363D-11D0-FE30-5879-5EBEBD00C409}"/>
              </a:ext>
            </a:extLst>
          </p:cNvPr>
          <p:cNvSpPr>
            <a:spLocks noGrp="1"/>
          </p:cNvSpPr>
          <p:nvPr>
            <p:ph type="title"/>
          </p:nvPr>
        </p:nvSpPr>
        <p:spPr/>
        <p:txBody>
          <a:bodyPr/>
          <a:lstStyle/>
          <a:p>
            <a:r>
              <a:rPr lang="de-DE" altLang="de-DE" sz="2000" dirty="0"/>
              <a:t>Betreuungsverfügung</a:t>
            </a:r>
            <a:endParaRPr lang="de-DE" dirty="0"/>
          </a:p>
        </p:txBody>
      </p:sp>
      <p:sp>
        <p:nvSpPr>
          <p:cNvPr id="3" name="Inhaltsplatzhalter 2">
            <a:extLst>
              <a:ext uri="{FF2B5EF4-FFF2-40B4-BE49-F238E27FC236}">
                <a16:creationId xmlns:a16="http://schemas.microsoft.com/office/drawing/2014/main" id="{305B64D3-72E8-889B-B412-B1CECD7B7682}"/>
              </a:ext>
            </a:extLst>
          </p:cNvPr>
          <p:cNvSpPr>
            <a:spLocks noGrp="1"/>
          </p:cNvSpPr>
          <p:nvPr>
            <p:ph idx="4294967295"/>
          </p:nvPr>
        </p:nvSpPr>
        <p:spPr>
          <a:xfrm>
            <a:off x="1796901" y="1988292"/>
            <a:ext cx="8612373" cy="3671629"/>
          </a:xfrm>
        </p:spPr>
        <p:txBody>
          <a:bodyPr/>
          <a:lstStyle/>
          <a:p>
            <a:pPr defTabSz="914400" eaLnBrk="1" hangingPunct="1">
              <a:lnSpc>
                <a:spcPct val="150000"/>
              </a:lnSpc>
              <a:spcBef>
                <a:spcPct val="0"/>
              </a:spcBef>
              <a:buClrTx/>
              <a:buFontTx/>
              <a:buNone/>
            </a:pPr>
            <a:r>
              <a:rPr lang="de-DE" altLang="de-DE" b="0" dirty="0"/>
              <a:t>Vorgabe für das Betreuungsgericht, wer im Fall der Einrichtung einer Betreuung als </a:t>
            </a:r>
          </a:p>
          <a:p>
            <a:pPr defTabSz="914400" eaLnBrk="1" hangingPunct="1">
              <a:lnSpc>
                <a:spcPct val="150000"/>
              </a:lnSpc>
              <a:spcBef>
                <a:spcPct val="0"/>
              </a:spcBef>
              <a:buClrTx/>
              <a:buFontTx/>
              <a:buNone/>
            </a:pPr>
            <a:r>
              <a:rPr lang="de-DE" altLang="de-DE" b="0" dirty="0"/>
              <a:t>Betreuerin oder Betreuer gewünscht wird. Dieser Vorgabe ist für das Gericht </a:t>
            </a:r>
          </a:p>
          <a:p>
            <a:pPr defTabSz="914400" eaLnBrk="1" hangingPunct="1">
              <a:lnSpc>
                <a:spcPct val="150000"/>
              </a:lnSpc>
              <a:spcBef>
                <a:spcPct val="0"/>
              </a:spcBef>
              <a:buClrTx/>
              <a:buFontTx/>
              <a:buNone/>
            </a:pPr>
            <a:r>
              <a:rPr lang="de-DE" altLang="de-DE" b="0" dirty="0"/>
              <a:t>verbindlich.</a:t>
            </a:r>
          </a:p>
        </p:txBody>
      </p:sp>
      <p:sp>
        <p:nvSpPr>
          <p:cNvPr id="4" name="Text Box 3">
            <a:extLst>
              <a:ext uri="{FF2B5EF4-FFF2-40B4-BE49-F238E27FC236}">
                <a16:creationId xmlns:a16="http://schemas.microsoft.com/office/drawing/2014/main" id="{2B447B82-397A-9188-094D-AE6FFC602C40}"/>
              </a:ext>
            </a:extLst>
          </p:cNvPr>
          <p:cNvSpPr txBox="1">
            <a:spLocks noChangeArrowheads="1"/>
          </p:cNvSpPr>
          <p:nvPr/>
        </p:nvSpPr>
        <p:spPr bwMode="auto">
          <a:xfrm>
            <a:off x="1782726" y="3455730"/>
            <a:ext cx="8598198" cy="152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A9FE0"/>
              </a:buClr>
              <a:buFont typeface="Lucida Grande" charset="0"/>
              <a:buChar char="➔"/>
              <a:defRPr sz="1600" b="1">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37931725" indent="-37474525">
              <a:lnSpc>
                <a:spcPts val="1800"/>
              </a:lnSpc>
              <a:spcBef>
                <a:spcPts val="1400"/>
              </a:spcBef>
              <a:buClr>
                <a:srgbClr val="A8B6BC"/>
              </a:buClr>
              <a:buFont typeface="Arial" panose="020B0604020202020204" pitchFamily="34" charset="0"/>
              <a:defRPr sz="1400">
                <a:solidFill>
                  <a:srgbClr val="595959"/>
                </a:solidFill>
                <a:latin typeface="Arial" panose="020B0604020202020204" pitchFamily="34" charset="0"/>
                <a:ea typeface="ＭＳ Ｐゴシック" panose="020B0600070205080204" pitchFamily="34" charset="-128"/>
                <a:cs typeface="Arial" panose="020B0604020202020204" pitchFamily="34" charset="0"/>
              </a:defRPr>
            </a:lvl2pPr>
            <a:lvl3pPr marL="717550" indent="-266700">
              <a:lnSpc>
                <a:spcPts val="1650"/>
              </a:lnSpc>
              <a:spcBef>
                <a:spcPts val="1400"/>
              </a:spcBef>
              <a:buClr>
                <a:srgbClr val="A8B6BC"/>
              </a:buClr>
              <a:buFont typeface="Lucida Grande" charset="0"/>
              <a:buChar char="➔"/>
              <a:defRPr sz="1200" b="1">
                <a:solidFill>
                  <a:srgbClr val="0A9FE0"/>
                </a:solidFill>
                <a:latin typeface="Arial" panose="020B0604020202020204" pitchFamily="34" charset="0"/>
                <a:ea typeface="ＭＳ Ｐゴシック" panose="020B0600070205080204" pitchFamily="34" charset="-128"/>
                <a:cs typeface="Arial" panose="020B0604020202020204" pitchFamily="34" charset="0"/>
              </a:defRPr>
            </a:lvl3pPr>
            <a:lvl4pPr marL="266700" indent="1104900">
              <a:lnSpc>
                <a:spcPts val="1350"/>
              </a:lnSpc>
              <a:spcBef>
                <a:spcPts val="600"/>
              </a:spcBef>
              <a:defRPr sz="1100" i="1">
                <a:solidFill>
                  <a:srgbClr val="BFBFBF"/>
                </a:solidFill>
                <a:latin typeface="Arial" panose="020B0604020202020204" pitchFamily="34" charset="0"/>
                <a:ea typeface="ＭＳ Ｐゴシック" panose="020B0600070205080204" pitchFamily="34" charset="-128"/>
                <a:cs typeface="Arial" panose="020B0604020202020204" pitchFamily="34" charset="0"/>
              </a:defRPr>
            </a:lvl4pPr>
            <a:lvl5pPr marL="895350" indent="-177800">
              <a:lnSpc>
                <a:spcPts val="1300"/>
              </a:lnSpc>
              <a:spcBef>
                <a:spcPts val="1000"/>
              </a:spcBef>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5pPr>
            <a:lvl6pPr marL="13525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6pPr>
            <a:lvl7pPr marL="18097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7pPr>
            <a:lvl8pPr marL="22669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8pPr>
            <a:lvl9pPr marL="2724150" indent="-177800" eaLnBrk="0" fontAlgn="base" hangingPunct="0">
              <a:lnSpc>
                <a:spcPts val="1300"/>
              </a:lnSpc>
              <a:spcBef>
                <a:spcPts val="1000"/>
              </a:spcBef>
              <a:spcAft>
                <a:spcPct val="0"/>
              </a:spcAft>
              <a:buClr>
                <a:srgbClr val="A8B6BC"/>
              </a:buClr>
              <a:buFont typeface="Lucida Grande" charset="0"/>
              <a:buChar char="➔"/>
              <a:defRPr sz="1000">
                <a:solidFill>
                  <a:srgbClr val="7F7F7F"/>
                </a:solidFill>
                <a:latin typeface="Arial" panose="020B0604020202020204" pitchFamily="34" charset="0"/>
                <a:ea typeface="ＭＳ Ｐゴシック" panose="020B0600070205080204" pitchFamily="34" charset="-128"/>
                <a:cs typeface="Arial" panose="020B0604020202020204" pitchFamily="34" charset="0"/>
              </a:defRPr>
            </a:lvl9pPr>
          </a:lstStyle>
          <a:p>
            <a:pPr defTabSz="914400" eaLnBrk="1" hangingPunct="1">
              <a:lnSpc>
                <a:spcPct val="150000"/>
              </a:lnSpc>
              <a:spcBef>
                <a:spcPct val="0"/>
              </a:spcBef>
              <a:buClrTx/>
              <a:buFontTx/>
              <a:buNone/>
            </a:pPr>
            <a:r>
              <a:rPr lang="de-DE" altLang="de-DE" b="0" dirty="0">
                <a:latin typeface="+mn-lt"/>
              </a:rPr>
              <a:t>Beachte:</a:t>
            </a:r>
          </a:p>
          <a:p>
            <a:pPr defTabSz="914400" eaLnBrk="1" hangingPunct="1">
              <a:lnSpc>
                <a:spcPct val="150000"/>
              </a:lnSpc>
              <a:spcBef>
                <a:spcPct val="0"/>
              </a:spcBef>
              <a:buClrTx/>
              <a:buFontTx/>
              <a:buNone/>
            </a:pPr>
            <a:r>
              <a:rPr lang="de-DE" altLang="de-DE" b="0" dirty="0">
                <a:latin typeface="+mn-lt"/>
              </a:rPr>
              <a:t>Ein Bevollmächtigter kann auch als Betreuer bestimmt werden.</a:t>
            </a:r>
          </a:p>
          <a:p>
            <a:pPr defTabSz="914400" eaLnBrk="1" hangingPunct="1">
              <a:lnSpc>
                <a:spcPct val="150000"/>
              </a:lnSpc>
              <a:spcBef>
                <a:spcPct val="0"/>
              </a:spcBef>
              <a:buClrTx/>
              <a:buFontTx/>
              <a:buNone/>
            </a:pPr>
            <a:r>
              <a:rPr lang="de-DE" altLang="de-DE" b="0" dirty="0">
                <a:latin typeface="+mn-lt"/>
              </a:rPr>
              <a:t>In einer Betreuungsverfügung können auch noch andere individuelle Angelegenheiten bestimmt werden (z.B. Umgang mit Vermögen </a:t>
            </a:r>
            <a:r>
              <a:rPr lang="de-DE" altLang="de-DE" b="0" dirty="0" err="1">
                <a:latin typeface="+mn-lt"/>
              </a:rPr>
              <a:t>etc</a:t>
            </a:r>
            <a:r>
              <a:rPr lang="de-DE" altLang="de-DE" b="0" dirty="0">
                <a:latin typeface="+mn-lt"/>
              </a:rPr>
              <a:t>).</a:t>
            </a:r>
          </a:p>
        </p:txBody>
      </p:sp>
    </p:spTree>
    <p:extLst>
      <p:ext uri="{BB962C8B-B14F-4D97-AF65-F5344CB8AC3E}">
        <p14:creationId xmlns:p14="http://schemas.microsoft.com/office/powerpoint/2010/main" val="1537493846"/>
      </p:ext>
    </p:extLst>
  </p:cSld>
  <p:clrMapOvr>
    <a:masterClrMapping/>
  </p:clrMapOvr>
</p:sld>
</file>

<file path=ppt/theme/theme1.xml><?xml version="1.0" encoding="utf-8"?>
<a:theme xmlns:a="http://schemas.openxmlformats.org/drawingml/2006/main" name="Office-Design">
  <a:themeElements>
    <a:clrScheme name="Warmes Blau">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1469</Words>
  <Application>Microsoft Office PowerPoint</Application>
  <PresentationFormat>Breitbild</PresentationFormat>
  <Paragraphs>198</Paragraphs>
  <Slides>38</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38</vt:i4>
      </vt:variant>
    </vt:vector>
  </HeadingPairs>
  <TitlesOfParts>
    <vt:vector size="43" baseType="lpstr">
      <vt:lpstr>Arial</vt:lpstr>
      <vt:lpstr>Calibri</vt:lpstr>
      <vt:lpstr>Lucida Grande</vt:lpstr>
      <vt:lpstr>Verdana</vt:lpstr>
      <vt:lpstr>Office-Design</vt:lpstr>
      <vt:lpstr>PowerPoint-Präsentation</vt:lpstr>
      <vt:lpstr>PowerPoint-Präsentation</vt:lpstr>
      <vt:lpstr>Gliederung</vt:lpstr>
      <vt:lpstr>PowerPoint-Präsentation</vt:lpstr>
      <vt:lpstr>Was ist eine Patientenverfügung?</vt:lpstr>
      <vt:lpstr>Was ist eine Patientenverfügung?</vt:lpstr>
      <vt:lpstr>PowerPoint-Präsentation</vt:lpstr>
      <vt:lpstr>Vollmacht</vt:lpstr>
      <vt:lpstr>Betreuungsverfügung</vt:lpstr>
      <vt:lpstr>Bevollmächtigte, Betreuerinnen/ Betreuer</vt:lpstr>
      <vt:lpstr>PowerPoint-Präsentation</vt:lpstr>
      <vt:lpstr>Schwierigkeiten beim Abfassen</vt:lpstr>
      <vt:lpstr>Empfehlung zum Vorgehen beim Abfassen</vt:lpstr>
      <vt:lpstr>Wann liegt eine wirksame Patientenverfügung vor?</vt:lpstr>
      <vt:lpstr>Wo findet man Hilfe und weitere Informationen?</vt:lpstr>
      <vt:lpstr>PowerPoint-Präsentation</vt:lpstr>
      <vt:lpstr>Wie wird eine Patientenverfügung von Ärztin oder Arzt umgesetzt?</vt:lpstr>
      <vt:lpstr>PowerPoint-Präsentation</vt:lpstr>
      <vt:lpstr>PowerPoint-Präsentation</vt:lpstr>
      <vt:lpstr>PowerPoint-Präsentation</vt:lpstr>
      <vt:lpstr>PowerPoint-Präsentation</vt:lpstr>
      <vt:lpstr>Entscheidung zur Therapie</vt:lpstr>
      <vt:lpstr>PowerPoint-Präsentation</vt:lpstr>
      <vt:lpstr>PowerPoint-Präsentation</vt:lpstr>
      <vt:lpstr>Der gesetzlich vorgesehene Entscheidungsalgorithmus (1)</vt:lpstr>
      <vt:lpstr>Der gesetzlich vorgesehene Entscheidungsalgorithmus (2)</vt:lpstr>
      <vt:lpstr>Der gesetzlich vorgesehene Entscheidungsalgorithmus (3)</vt:lpstr>
      <vt:lpstr>Der gesetzlich vorgesehene Entscheidungsalgorithmus (4)</vt:lpstr>
      <vt:lpstr>Fazit der zivilrechtlichen Rechtsprechung (nach Inkrafttreten des Patientenverfügungsgesetzes)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Dr. Max Skorning</dc:creator>
  <cp:lastModifiedBy>Carolin Kler</cp:lastModifiedBy>
  <cp:revision>292</cp:revision>
  <cp:lastPrinted>2012-07-10T10:48:06Z</cp:lastPrinted>
  <dcterms:created xsi:type="dcterms:W3CDTF">2014-07-30T13:35:49Z</dcterms:created>
  <dcterms:modified xsi:type="dcterms:W3CDTF">2024-06-13T09:27:04Z</dcterms:modified>
</cp:coreProperties>
</file>