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50" r:id="rId1"/>
  </p:sldMasterIdLst>
  <p:notesMasterIdLst>
    <p:notesMasterId r:id="rId31"/>
  </p:notesMasterIdLst>
  <p:handoutMasterIdLst>
    <p:handoutMasterId r:id="rId32"/>
  </p:handoutMasterIdLst>
  <p:sldIdLst>
    <p:sldId id="401" r:id="rId2"/>
    <p:sldId id="394" r:id="rId3"/>
    <p:sldId id="399" r:id="rId4"/>
    <p:sldId id="396" r:id="rId5"/>
    <p:sldId id="400" r:id="rId6"/>
    <p:sldId id="402" r:id="rId7"/>
    <p:sldId id="347" r:id="rId8"/>
    <p:sldId id="403" r:id="rId9"/>
    <p:sldId id="404" r:id="rId10"/>
    <p:sldId id="405" r:id="rId11"/>
    <p:sldId id="406" r:id="rId12"/>
    <p:sldId id="407" r:id="rId13"/>
    <p:sldId id="408" r:id="rId14"/>
    <p:sldId id="409" r:id="rId15"/>
    <p:sldId id="411" r:id="rId16"/>
    <p:sldId id="412" r:id="rId17"/>
    <p:sldId id="413" r:id="rId18"/>
    <p:sldId id="351" r:id="rId19"/>
    <p:sldId id="414" r:id="rId20"/>
    <p:sldId id="415" r:id="rId21"/>
    <p:sldId id="416" r:id="rId22"/>
    <p:sldId id="417" r:id="rId23"/>
    <p:sldId id="355" r:id="rId24"/>
    <p:sldId id="418" r:id="rId25"/>
    <p:sldId id="419" r:id="rId26"/>
    <p:sldId id="373" r:id="rId27"/>
    <p:sldId id="420" r:id="rId28"/>
    <p:sldId id="421" r:id="rId29"/>
    <p:sldId id="423" r:id="rId30"/>
  </p:sldIdLst>
  <p:sldSz cx="12192000" cy="6858000"/>
  <p:notesSz cx="6858000" cy="9144000"/>
  <p:defaultTextStyle>
    <a:defPPr>
      <a:defRPr lang="de-DE"/>
    </a:defPPr>
    <a:lvl1pPr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923">
          <p15:clr>
            <a:srgbClr val="A4A3A4"/>
          </p15:clr>
        </p15:guide>
        <p15:guide id="2" orient="horz" pos="3884">
          <p15:clr>
            <a:srgbClr val="A4A3A4"/>
          </p15:clr>
        </p15:guide>
        <p15:guide id="3" pos="69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A9FE0"/>
    <a:srgbClr val="96D2E6"/>
    <a:srgbClr val="96B491"/>
    <a:srgbClr val="6EAABE"/>
    <a:srgbClr val="A8B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12" d="100"/>
          <a:sy n="112" d="100"/>
        </p:scale>
        <p:origin x="758" y="91"/>
      </p:cViewPr>
      <p:guideLst>
        <p:guide orient="horz" pos="923"/>
        <p:guide orient="horz" pos="3884"/>
        <p:guide pos="6991"/>
      </p:guideLst>
    </p:cSldViewPr>
  </p:slideViewPr>
  <p:notesTextViewPr>
    <p:cViewPr>
      <p:scale>
        <a:sx n="75" d="100"/>
        <a:sy n="75" d="100"/>
      </p:scale>
      <p:origin x="0" y="0"/>
    </p:cViewPr>
  </p:notesTextViewPr>
  <p:sorterViewPr>
    <p:cViewPr>
      <p:scale>
        <a:sx n="100" d="100"/>
        <a:sy n="100" d="100"/>
      </p:scale>
      <p:origin x="0" y="38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73B2613-63B4-E64B-4EAA-EC1899E87A0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3" name="Datumsplatzhalter 2">
            <a:extLst>
              <a:ext uri="{FF2B5EF4-FFF2-40B4-BE49-F238E27FC236}">
                <a16:creationId xmlns:a16="http://schemas.microsoft.com/office/drawing/2014/main" id="{29FB6389-DB18-DA89-E2C4-2C8407C0F5DF}"/>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BF4D0AF5-9809-47A7-9044-680C5354A078}" type="datetime1">
              <a:rPr lang="de-DE" altLang="de-DE"/>
              <a:pPr>
                <a:defRPr/>
              </a:pPr>
              <a:t>13.06.2024</a:t>
            </a:fld>
            <a:endParaRPr lang="de-DE" altLang="de-DE"/>
          </a:p>
        </p:txBody>
      </p:sp>
      <p:sp>
        <p:nvSpPr>
          <p:cNvPr id="4" name="Fußzeilenplatzhalter 3">
            <a:extLst>
              <a:ext uri="{FF2B5EF4-FFF2-40B4-BE49-F238E27FC236}">
                <a16:creationId xmlns:a16="http://schemas.microsoft.com/office/drawing/2014/main" id="{ADB9C6CC-F7C1-E7EE-7009-2DB322E53434}"/>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5" name="Foliennummernplatzhalter 4">
            <a:extLst>
              <a:ext uri="{FF2B5EF4-FFF2-40B4-BE49-F238E27FC236}">
                <a16:creationId xmlns:a16="http://schemas.microsoft.com/office/drawing/2014/main" id="{B45AD099-D870-FB91-6FA4-FEC866736FE8}"/>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DD0DC30-2AB3-4452-B7BC-07E270EDB597}" type="slidenum">
              <a:rPr lang="de-DE" altLang="de-DE"/>
              <a:pPr>
                <a:defRPr/>
              </a:pPr>
              <a:t>‹Nr.›</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56AF454-946E-82EA-5586-179817C3958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3" name="Datumsplatzhalter 2">
            <a:extLst>
              <a:ext uri="{FF2B5EF4-FFF2-40B4-BE49-F238E27FC236}">
                <a16:creationId xmlns:a16="http://schemas.microsoft.com/office/drawing/2014/main" id="{A99E2923-4A4A-DD27-E7ED-7A16EA28FEA2}"/>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2F56326-0C84-4803-B9F4-4DD6EE38F220}" type="datetime1">
              <a:rPr lang="de-DE" altLang="de-DE"/>
              <a:pPr>
                <a:defRPr/>
              </a:pPr>
              <a:t>13.06.2024</a:t>
            </a:fld>
            <a:endParaRPr lang="de-DE" altLang="de-DE"/>
          </a:p>
        </p:txBody>
      </p:sp>
      <p:sp>
        <p:nvSpPr>
          <p:cNvPr id="4" name="Folienbildplatzhalter 3">
            <a:extLst>
              <a:ext uri="{FF2B5EF4-FFF2-40B4-BE49-F238E27FC236}">
                <a16:creationId xmlns:a16="http://schemas.microsoft.com/office/drawing/2014/main" id="{4F2FD542-FAC0-D86D-E977-C212DBF7B20B}"/>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90740DA3-A486-9635-9DF0-C58CA4CA5D5A}"/>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de-DE" altLang="de-DE" noProof="0"/>
              <a:t>Mastertextformat bearbeiten</a:t>
            </a:r>
          </a:p>
          <a:p>
            <a:pPr lvl="1"/>
            <a:r>
              <a:rPr lang="de-DE" altLang="de-DE" noProof="0"/>
              <a:t>Zweite Ebene</a:t>
            </a:r>
          </a:p>
          <a:p>
            <a:pPr lvl="2"/>
            <a:r>
              <a:rPr lang="de-DE" altLang="de-DE" noProof="0"/>
              <a:t>Dritte Ebene</a:t>
            </a:r>
          </a:p>
          <a:p>
            <a:pPr lvl="3"/>
            <a:r>
              <a:rPr lang="de-DE" altLang="de-DE" noProof="0"/>
              <a:t>Vierte Ebene</a:t>
            </a:r>
          </a:p>
          <a:p>
            <a:pPr lvl="4"/>
            <a:r>
              <a:rPr lang="de-DE" altLang="de-DE" noProof="0"/>
              <a:t>Fünfte Ebene</a:t>
            </a:r>
          </a:p>
        </p:txBody>
      </p:sp>
      <p:sp>
        <p:nvSpPr>
          <p:cNvPr id="6" name="Fußzeilenplatzhalter 5">
            <a:extLst>
              <a:ext uri="{FF2B5EF4-FFF2-40B4-BE49-F238E27FC236}">
                <a16:creationId xmlns:a16="http://schemas.microsoft.com/office/drawing/2014/main" id="{D33987D5-FBB6-1FB1-8859-86B14E3906C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7" name="Foliennummernplatzhalter 6">
            <a:extLst>
              <a:ext uri="{FF2B5EF4-FFF2-40B4-BE49-F238E27FC236}">
                <a16:creationId xmlns:a16="http://schemas.microsoft.com/office/drawing/2014/main" id="{B396F8A9-7540-6EC0-D95B-A9D96B49F16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FA77943-CF31-4482-A148-1E694B4E17BD}"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Geneva" charset="-128"/>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Geneva" charset="0"/>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Geneva"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1" name="Titelplatzhalter 1">
            <a:extLst>
              <a:ext uri="{FF2B5EF4-FFF2-40B4-BE49-F238E27FC236}">
                <a16:creationId xmlns:a16="http://schemas.microsoft.com/office/drawing/2014/main" id="{93A89A9C-C27D-4DE6-4D27-16122AE11F01}"/>
              </a:ext>
            </a:extLst>
          </p:cNvPr>
          <p:cNvSpPr>
            <a:spLocks noGrp="1"/>
          </p:cNvSpPr>
          <p:nvPr>
            <p:ph type="title"/>
          </p:nvPr>
        </p:nvSpPr>
        <p:spPr>
          <a:xfrm>
            <a:off x="329939" y="1029214"/>
            <a:ext cx="11519554" cy="494785"/>
          </a:xfrm>
          <a:prstGeom prst="rect">
            <a:avLst/>
          </a:prstGeom>
          <a:effectLst>
            <a:reflection stA="10000" endPos="20000" dir="5400000" sy="-100000" algn="bl" rotWithShape="0"/>
          </a:effectLst>
        </p:spPr>
        <p:txBody>
          <a:bodyPr vert="horz" lIns="0" tIns="0" rIns="0" bIns="0" rtlCol="0" anchor="ctr" anchorCtr="0">
            <a:noAutofit/>
          </a:bodyPr>
          <a:lstStyle/>
          <a:p>
            <a:r>
              <a:rPr lang="de-DE" dirty="0"/>
              <a:t>Headline</a:t>
            </a:r>
          </a:p>
        </p:txBody>
      </p:sp>
      <p:sp>
        <p:nvSpPr>
          <p:cNvPr id="12" name="Textplatzhalter 2">
            <a:extLst>
              <a:ext uri="{FF2B5EF4-FFF2-40B4-BE49-F238E27FC236}">
                <a16:creationId xmlns:a16="http://schemas.microsoft.com/office/drawing/2014/main" id="{CF706CF8-DC85-A423-3FD0-9E84159F685C}"/>
              </a:ext>
            </a:extLst>
          </p:cNvPr>
          <p:cNvSpPr>
            <a:spLocks noGrp="1"/>
          </p:cNvSpPr>
          <p:nvPr>
            <p:ph idx="1" hasCustomPrompt="1"/>
          </p:nvPr>
        </p:nvSpPr>
        <p:spPr bwMode="auto">
          <a:xfrm>
            <a:off x="329939" y="1635125"/>
            <a:ext cx="11519554"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lvl1pPr>
              <a:defRPr sz="1600" b="0">
                <a:solidFill>
                  <a:schemeClr val="tx1"/>
                </a:solidFill>
              </a:defRPr>
            </a:lvl1pPr>
            <a:lvl2pPr>
              <a:defRPr sz="1600" b="0">
                <a:solidFill>
                  <a:schemeClr val="tx1"/>
                </a:solidFill>
              </a:defRPr>
            </a:lvl2pPr>
            <a:lvl3pPr>
              <a:defRPr sz="1600" b="0">
                <a:solidFill>
                  <a:schemeClr val="tx1"/>
                </a:solidFill>
              </a:defRPr>
            </a:lvl3pPr>
            <a:lvl4pPr>
              <a:defRPr sz="1600" b="0">
                <a:solidFill>
                  <a:schemeClr val="tx1"/>
                </a:solidFill>
              </a:defRPr>
            </a:lvl4pPr>
            <a:lvl5pPr>
              <a:defRPr sz="1600" b="0">
                <a:solidFill>
                  <a:schemeClr val="tx1"/>
                </a:solidFill>
              </a:defRPr>
            </a:lvl5pPr>
          </a:lstStyle>
          <a:p>
            <a:pPr lvl="0"/>
            <a:r>
              <a:rPr lang="de-DE" altLang="de-DE" dirty="0"/>
              <a:t>Zwischenheadline</a:t>
            </a:r>
          </a:p>
          <a:p>
            <a:pPr lvl="1"/>
            <a:r>
              <a:rPr lang="de-DE" altLang="de-DE" dirty="0" err="1"/>
              <a:t>Copytext</a:t>
            </a:r>
            <a:endParaRPr lang="de-DE" altLang="de-DE" dirty="0"/>
          </a:p>
          <a:p>
            <a:pPr lvl="2"/>
            <a:r>
              <a:rPr lang="de-DE" altLang="de-DE" dirty="0" err="1"/>
              <a:t>Bulletpoints</a:t>
            </a:r>
            <a:endParaRPr lang="de-DE" altLang="de-DE" dirty="0"/>
          </a:p>
          <a:p>
            <a:pPr lvl="4"/>
            <a:r>
              <a:rPr lang="de-DE" altLang="de-DE" dirty="0"/>
              <a:t>Sub-</a:t>
            </a:r>
            <a:r>
              <a:rPr lang="de-DE" altLang="de-DE" dirty="0" err="1"/>
              <a:t>Bullets</a:t>
            </a:r>
            <a:endParaRPr lang="de-DE" altLang="de-DE" dirty="0"/>
          </a:p>
        </p:txBody>
      </p:sp>
    </p:spTree>
    <p:extLst>
      <p:ext uri="{BB962C8B-B14F-4D97-AF65-F5344CB8AC3E}">
        <p14:creationId xmlns:p14="http://schemas.microsoft.com/office/powerpoint/2010/main" val="28284216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48F1AC4-7DD6-328F-3109-73199531AA87}"/>
              </a:ext>
            </a:extLst>
          </p:cNvPr>
          <p:cNvPicPr>
            <a:picLocks noChangeAspect="1"/>
          </p:cNvPicPr>
          <p:nvPr userDrawn="1"/>
        </p:nvPicPr>
        <p:blipFill>
          <a:blip r:embed="rId3"/>
          <a:stretch>
            <a:fillRect/>
          </a:stretch>
        </p:blipFill>
        <p:spPr>
          <a:xfrm>
            <a:off x="8159750" y="5209150"/>
            <a:ext cx="4121150" cy="1660546"/>
          </a:xfrm>
          <a:prstGeom prst="rect">
            <a:avLst/>
          </a:prstGeom>
        </p:spPr>
      </p:pic>
      <p:sp>
        <p:nvSpPr>
          <p:cNvPr id="2" name="Titelplatzhalter 1">
            <a:extLst>
              <a:ext uri="{FF2B5EF4-FFF2-40B4-BE49-F238E27FC236}">
                <a16:creationId xmlns:a16="http://schemas.microsoft.com/office/drawing/2014/main" id="{2A643445-68AE-F314-AB63-42A5532C62F2}"/>
              </a:ext>
            </a:extLst>
          </p:cNvPr>
          <p:cNvSpPr>
            <a:spLocks noGrp="1"/>
          </p:cNvSpPr>
          <p:nvPr>
            <p:ph type="title"/>
          </p:nvPr>
        </p:nvSpPr>
        <p:spPr>
          <a:xfrm>
            <a:off x="329939" y="1029214"/>
            <a:ext cx="11519554" cy="494785"/>
          </a:xfrm>
          <a:prstGeom prst="rect">
            <a:avLst/>
          </a:prstGeom>
          <a:effectLst>
            <a:reflection stA="10000" endPos="20000" dir="5400000" sy="-100000" algn="bl" rotWithShape="0"/>
          </a:effectLst>
        </p:spPr>
        <p:txBody>
          <a:bodyPr vert="horz" lIns="0" tIns="0" rIns="0" bIns="0" rtlCol="0" anchor="ctr" anchorCtr="0">
            <a:noAutofit/>
          </a:bodyPr>
          <a:lstStyle/>
          <a:p>
            <a:r>
              <a:rPr lang="de-DE" dirty="0"/>
              <a:t>Headline</a:t>
            </a:r>
          </a:p>
        </p:txBody>
      </p:sp>
      <p:sp>
        <p:nvSpPr>
          <p:cNvPr id="1029" name="Textplatzhalter 2">
            <a:extLst>
              <a:ext uri="{FF2B5EF4-FFF2-40B4-BE49-F238E27FC236}">
                <a16:creationId xmlns:a16="http://schemas.microsoft.com/office/drawing/2014/main" id="{DAB7BE83-5B71-F6F5-5417-92F14D887B38}"/>
              </a:ext>
            </a:extLst>
          </p:cNvPr>
          <p:cNvSpPr>
            <a:spLocks noGrp="1"/>
          </p:cNvSpPr>
          <p:nvPr>
            <p:ph type="body" idx="1"/>
          </p:nvPr>
        </p:nvSpPr>
        <p:spPr bwMode="auto">
          <a:xfrm>
            <a:off x="329939" y="1635125"/>
            <a:ext cx="11519554"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p>
            <a:pPr lvl="0"/>
            <a:r>
              <a:rPr lang="de-DE" altLang="de-DE" dirty="0"/>
              <a:t>Zwischenheadline</a:t>
            </a:r>
          </a:p>
          <a:p>
            <a:pPr lvl="1"/>
            <a:r>
              <a:rPr lang="de-DE" altLang="de-DE" dirty="0" err="1"/>
              <a:t>Copytext</a:t>
            </a:r>
            <a:endParaRPr lang="de-DE" altLang="de-DE" dirty="0"/>
          </a:p>
          <a:p>
            <a:pPr lvl="2"/>
            <a:r>
              <a:rPr lang="de-DE" altLang="de-DE" dirty="0" err="1"/>
              <a:t>Bulletpoints</a:t>
            </a:r>
            <a:endParaRPr lang="de-DE" altLang="de-DE" dirty="0"/>
          </a:p>
          <a:p>
            <a:pPr lvl="3"/>
            <a:r>
              <a:rPr lang="de-DE" altLang="de-DE" dirty="0"/>
              <a:t>Bildunterschrift</a:t>
            </a:r>
          </a:p>
          <a:p>
            <a:pPr lvl="4"/>
            <a:r>
              <a:rPr lang="de-DE" altLang="de-DE" dirty="0"/>
              <a:t>Sub-</a:t>
            </a:r>
            <a:r>
              <a:rPr lang="de-DE" altLang="de-DE" dirty="0" err="1"/>
              <a:t>Bullets</a:t>
            </a:r>
            <a:endParaRPr lang="de-DE" altLang="de-DE" dirty="0"/>
          </a:p>
        </p:txBody>
      </p:sp>
      <p:pic>
        <p:nvPicPr>
          <p:cNvPr id="1034" name="Grafik 3">
            <a:extLst>
              <a:ext uri="{FF2B5EF4-FFF2-40B4-BE49-F238E27FC236}">
                <a16:creationId xmlns:a16="http://schemas.microsoft.com/office/drawing/2014/main" id="{66259E38-9A40-9FDF-1AA1-4614FDE2BC7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858768" y="258877"/>
            <a:ext cx="19907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7">
            <a:extLst>
              <a:ext uri="{FF2B5EF4-FFF2-40B4-BE49-F238E27FC236}">
                <a16:creationId xmlns:a16="http://schemas.microsoft.com/office/drawing/2014/main" id="{54914D11-617D-DE38-746C-93D5BB3A5701}"/>
              </a:ext>
            </a:extLst>
          </p:cNvPr>
          <p:cNvPicPr>
            <a:picLocks noChangeAspect="1"/>
          </p:cNvPicPr>
          <p:nvPr userDrawn="1"/>
        </p:nvPicPr>
        <p:blipFill>
          <a:blip r:embed="rId5"/>
          <a:stretch>
            <a:fillRect/>
          </a:stretch>
        </p:blipFill>
        <p:spPr>
          <a:xfrm>
            <a:off x="161047" y="6077802"/>
            <a:ext cx="2374460" cy="742490"/>
          </a:xfrm>
          <a:prstGeom prst="rect">
            <a:avLst/>
          </a:prstGeom>
        </p:spPr>
      </p:pic>
      <p:pic>
        <p:nvPicPr>
          <p:cNvPr id="13" name="Grafik 12">
            <a:extLst>
              <a:ext uri="{FF2B5EF4-FFF2-40B4-BE49-F238E27FC236}">
                <a16:creationId xmlns:a16="http://schemas.microsoft.com/office/drawing/2014/main" id="{B1399C6B-B813-9268-1BCA-88C50C638B30}"/>
              </a:ext>
            </a:extLst>
          </p:cNvPr>
          <p:cNvPicPr>
            <a:picLocks noChangeAspect="1"/>
          </p:cNvPicPr>
          <p:nvPr userDrawn="1"/>
        </p:nvPicPr>
        <p:blipFill>
          <a:blip r:embed="rId6"/>
          <a:stretch>
            <a:fillRect/>
          </a:stretch>
        </p:blipFill>
        <p:spPr>
          <a:xfrm>
            <a:off x="2633160" y="6139490"/>
            <a:ext cx="1784208" cy="624040"/>
          </a:xfrm>
          <a:prstGeom prst="rect">
            <a:avLst/>
          </a:prstGeom>
        </p:spPr>
      </p:pic>
    </p:spTree>
  </p:cSld>
  <p:clrMap bg1="lt1" tx1="dk1" bg2="lt2" tx2="dk2" accent1="accent1" accent2="accent2" accent3="accent3" accent4="accent4" accent5="accent5" accent6="accent6" hlink="hlink" folHlink="folHlink"/>
  <p:sldLayoutIdLst>
    <p:sldLayoutId id="2147483690" r:id="rId1"/>
  </p:sldLayoutIdLst>
  <p:transition spd="med">
    <p:zoom/>
  </p:transition>
  <p:hf hdr="0"/>
  <p:txStyles>
    <p:titleStyle>
      <a:lvl1pPr algn="l" defTabSz="457200" rtl="0" eaLnBrk="0" fontAlgn="base" hangingPunct="0">
        <a:spcBef>
          <a:spcPct val="0"/>
        </a:spcBef>
        <a:spcAft>
          <a:spcPct val="0"/>
        </a:spcAft>
        <a:defRPr sz="2000" b="1" kern="1200">
          <a:solidFill>
            <a:schemeClr val="tx1"/>
          </a:solidFill>
          <a:latin typeface="+mj-lt"/>
          <a:ea typeface="+mj-ea"/>
          <a:cs typeface="+mj-cs"/>
        </a:defRPr>
      </a:lvl1pPr>
      <a:lvl2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2pPr>
      <a:lvl3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3pPr>
      <a:lvl4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4pPr>
      <a:lvl5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5pPr>
      <a:lvl6pPr marL="457200" algn="l" defTabSz="457200" rtl="0" fontAlgn="base">
        <a:spcBef>
          <a:spcPct val="0"/>
        </a:spcBef>
        <a:spcAft>
          <a:spcPct val="0"/>
        </a:spcAft>
        <a:defRPr sz="2000" b="1">
          <a:solidFill>
            <a:schemeClr val="tx1"/>
          </a:solidFill>
          <a:latin typeface="Arial" pitchFamily="1" charset="0"/>
          <a:ea typeface="ＭＳ Ｐゴシック" pitchFamily="1" charset="-128"/>
        </a:defRPr>
      </a:lvl6pPr>
      <a:lvl7pPr marL="914400" algn="l" defTabSz="457200" rtl="0" fontAlgn="base">
        <a:spcBef>
          <a:spcPct val="0"/>
        </a:spcBef>
        <a:spcAft>
          <a:spcPct val="0"/>
        </a:spcAft>
        <a:defRPr sz="2000" b="1">
          <a:solidFill>
            <a:schemeClr val="tx1"/>
          </a:solidFill>
          <a:latin typeface="Arial" pitchFamily="1" charset="0"/>
          <a:ea typeface="ＭＳ Ｐゴシック" pitchFamily="1" charset="-128"/>
        </a:defRPr>
      </a:lvl7pPr>
      <a:lvl8pPr marL="1371600" algn="l" defTabSz="457200" rtl="0" fontAlgn="base">
        <a:spcBef>
          <a:spcPct val="0"/>
        </a:spcBef>
        <a:spcAft>
          <a:spcPct val="0"/>
        </a:spcAft>
        <a:defRPr sz="2000" b="1">
          <a:solidFill>
            <a:schemeClr val="tx1"/>
          </a:solidFill>
          <a:latin typeface="Arial" pitchFamily="1" charset="0"/>
          <a:ea typeface="ＭＳ Ｐゴシック" pitchFamily="1" charset="-128"/>
        </a:defRPr>
      </a:lvl8pPr>
      <a:lvl9pPr marL="1828800" algn="l" defTabSz="457200" rtl="0" fontAlgn="base">
        <a:spcBef>
          <a:spcPct val="0"/>
        </a:spcBef>
        <a:spcAft>
          <a:spcPct val="0"/>
        </a:spcAft>
        <a:defRPr sz="2000" b="1">
          <a:solidFill>
            <a:schemeClr val="tx1"/>
          </a:solidFill>
          <a:latin typeface="Arial" pitchFamily="1" charset="0"/>
          <a:ea typeface="ＭＳ Ｐゴシック" pitchFamily="1" charset="-128"/>
        </a:defRPr>
      </a:lvl9pPr>
    </p:titleStyle>
    <p:bodyStyle>
      <a:lvl1pPr marL="266700" indent="-266700" algn="l" defTabSz="457200" rtl="0" eaLnBrk="0" fontAlgn="base" hangingPunct="0">
        <a:spcBef>
          <a:spcPct val="20000"/>
        </a:spcBef>
        <a:spcAft>
          <a:spcPct val="0"/>
        </a:spcAft>
        <a:buClr>
          <a:srgbClr val="0A9FE0"/>
        </a:buClr>
        <a:buFont typeface="Lucida Grande" charset="0"/>
        <a:buChar char="➔"/>
        <a:defRPr sz="1600" b="1" kern="1200">
          <a:solidFill>
            <a:schemeClr val="tx1"/>
          </a:solidFill>
          <a:latin typeface="+mn-lt"/>
          <a:ea typeface="+mn-ea"/>
          <a:cs typeface="+mn-cs"/>
        </a:defRPr>
      </a:lvl1pPr>
      <a:lvl2pPr marL="266700" indent="190500" algn="l" defTabSz="457200" rtl="0" eaLnBrk="0" fontAlgn="base" hangingPunct="0">
        <a:lnSpc>
          <a:spcPts val="1800"/>
        </a:lnSpc>
        <a:spcBef>
          <a:spcPts val="1400"/>
        </a:spcBef>
        <a:spcAft>
          <a:spcPct val="0"/>
        </a:spcAft>
        <a:buClr>
          <a:srgbClr val="A8B6BC"/>
        </a:buClr>
        <a:buFont typeface="Arial" panose="020B0604020202020204" pitchFamily="34" charset="0"/>
        <a:defRPr sz="1400" kern="1200">
          <a:solidFill>
            <a:srgbClr val="595959"/>
          </a:solidFill>
          <a:latin typeface="+mn-lt"/>
          <a:ea typeface="+mn-ea"/>
          <a:cs typeface="+mn-cs"/>
        </a:defRPr>
      </a:lvl2pPr>
      <a:lvl3pPr marL="717550" indent="-266700" algn="l" defTabSz="457200" rtl="0" eaLnBrk="0" fontAlgn="base" hangingPunct="0">
        <a:lnSpc>
          <a:spcPts val="1650"/>
        </a:lnSpc>
        <a:spcBef>
          <a:spcPts val="1400"/>
        </a:spcBef>
        <a:spcAft>
          <a:spcPct val="0"/>
        </a:spcAft>
        <a:buClr>
          <a:srgbClr val="A8B6BC"/>
        </a:buClr>
        <a:buFont typeface="Lucida Grande" charset="0"/>
        <a:buChar char="➔"/>
        <a:defRPr sz="1200" b="1" kern="1200">
          <a:solidFill>
            <a:srgbClr val="0A9FE0"/>
          </a:solidFill>
          <a:latin typeface="+mn-lt"/>
          <a:ea typeface="+mn-ea"/>
          <a:cs typeface="+mn-cs"/>
        </a:defRPr>
      </a:lvl3pPr>
      <a:lvl4pPr marL="266700" indent="1104900" algn="l" defTabSz="457200" rtl="0" eaLnBrk="0" fontAlgn="base" hangingPunct="0">
        <a:lnSpc>
          <a:spcPts val="1350"/>
        </a:lnSpc>
        <a:spcBef>
          <a:spcPts val="600"/>
        </a:spcBef>
        <a:spcAft>
          <a:spcPct val="0"/>
        </a:spcAft>
        <a:defRPr sz="1100" i="1" kern="1200">
          <a:solidFill>
            <a:srgbClr val="BFBFBF"/>
          </a:solidFill>
          <a:latin typeface="+mn-lt"/>
          <a:ea typeface="+mn-ea"/>
          <a:cs typeface="+mn-cs"/>
        </a:defRPr>
      </a:lvl4pPr>
      <a:lvl5pPr marL="895350" indent="-177800" algn="l" defTabSz="457200" rtl="0" eaLnBrk="0" fontAlgn="base" hangingPunct="0">
        <a:lnSpc>
          <a:spcPts val="1300"/>
        </a:lnSpc>
        <a:spcBef>
          <a:spcPts val="1000"/>
        </a:spcBef>
        <a:spcAft>
          <a:spcPct val="0"/>
        </a:spcAft>
        <a:buClr>
          <a:srgbClr val="A8B6BC"/>
        </a:buClr>
        <a:buFont typeface="Lucida Grande" charset="0"/>
        <a:buChar char="➔"/>
        <a:defRPr sz="1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CDEEF72-3AD7-5CE2-44CD-AA1B07E422AE}"/>
              </a:ext>
            </a:extLst>
          </p:cNvPr>
          <p:cNvSpPr/>
          <p:nvPr/>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pic>
        <p:nvPicPr>
          <p:cNvPr id="6" name="Grafik 5">
            <a:extLst>
              <a:ext uri="{FF2B5EF4-FFF2-40B4-BE49-F238E27FC236}">
                <a16:creationId xmlns:a16="http://schemas.microsoft.com/office/drawing/2014/main" id="{8B2A39A0-657D-2F5F-4356-8DB713F9296B}"/>
              </a:ext>
            </a:extLst>
          </p:cNvPr>
          <p:cNvPicPr>
            <a:picLocks noChangeAspect="1"/>
          </p:cNvPicPr>
          <p:nvPr/>
        </p:nvPicPr>
        <p:blipFill>
          <a:blip r:embed="rId2"/>
          <a:stretch>
            <a:fillRect/>
          </a:stretch>
        </p:blipFill>
        <p:spPr>
          <a:xfrm>
            <a:off x="2461910" y="1280459"/>
            <a:ext cx="7284455" cy="2417065"/>
          </a:xfrm>
          <a:prstGeom prst="rect">
            <a:avLst/>
          </a:prstGeom>
        </p:spPr>
      </p:pic>
      <p:pic>
        <p:nvPicPr>
          <p:cNvPr id="10" name="Grafik 9">
            <a:extLst>
              <a:ext uri="{FF2B5EF4-FFF2-40B4-BE49-F238E27FC236}">
                <a16:creationId xmlns:a16="http://schemas.microsoft.com/office/drawing/2014/main" id="{B30A37FB-7168-AB04-E2ED-361C8D7AB128}"/>
              </a:ext>
            </a:extLst>
          </p:cNvPr>
          <p:cNvPicPr>
            <a:picLocks noChangeAspect="1"/>
          </p:cNvPicPr>
          <p:nvPr/>
        </p:nvPicPr>
        <p:blipFill>
          <a:blip r:embed="rId3"/>
          <a:stretch>
            <a:fillRect/>
          </a:stretch>
        </p:blipFill>
        <p:spPr>
          <a:xfrm>
            <a:off x="116961" y="5859873"/>
            <a:ext cx="3138194" cy="981309"/>
          </a:xfrm>
          <a:prstGeom prst="rect">
            <a:avLst/>
          </a:prstGeom>
        </p:spPr>
      </p:pic>
      <p:pic>
        <p:nvPicPr>
          <p:cNvPr id="12" name="Grafik 11">
            <a:extLst>
              <a:ext uri="{FF2B5EF4-FFF2-40B4-BE49-F238E27FC236}">
                <a16:creationId xmlns:a16="http://schemas.microsoft.com/office/drawing/2014/main" id="{F2F1A4B6-6DC8-BAF6-91B0-503E6A043AB9}"/>
              </a:ext>
            </a:extLst>
          </p:cNvPr>
          <p:cNvPicPr>
            <a:picLocks noChangeAspect="1"/>
          </p:cNvPicPr>
          <p:nvPr/>
        </p:nvPicPr>
        <p:blipFill>
          <a:blip r:embed="rId4"/>
          <a:stretch>
            <a:fillRect/>
          </a:stretch>
        </p:blipFill>
        <p:spPr>
          <a:xfrm>
            <a:off x="3437583" y="5938023"/>
            <a:ext cx="2389990" cy="835916"/>
          </a:xfrm>
          <a:prstGeom prst="rect">
            <a:avLst/>
          </a:prstGeom>
        </p:spPr>
      </p:pic>
      <p:pic>
        <p:nvPicPr>
          <p:cNvPr id="3" name="Grafik 2">
            <a:extLst>
              <a:ext uri="{FF2B5EF4-FFF2-40B4-BE49-F238E27FC236}">
                <a16:creationId xmlns:a16="http://schemas.microsoft.com/office/drawing/2014/main" id="{E8F35B8B-4774-9113-A7A2-2F1B12138DA8}"/>
              </a:ext>
            </a:extLst>
          </p:cNvPr>
          <p:cNvPicPr>
            <a:picLocks noChangeAspect="1"/>
          </p:cNvPicPr>
          <p:nvPr/>
        </p:nvPicPr>
        <p:blipFill>
          <a:blip r:embed="rId5"/>
          <a:stretch>
            <a:fillRect/>
          </a:stretch>
        </p:blipFill>
        <p:spPr>
          <a:xfrm>
            <a:off x="5694710" y="4101152"/>
            <a:ext cx="6845057" cy="2758099"/>
          </a:xfrm>
          <a:prstGeom prst="rect">
            <a:avLst/>
          </a:prstGeom>
        </p:spPr>
      </p:pic>
    </p:spTree>
    <p:extLst>
      <p:ext uri="{BB962C8B-B14F-4D97-AF65-F5344CB8AC3E}">
        <p14:creationId xmlns:p14="http://schemas.microsoft.com/office/powerpoint/2010/main" val="42888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D220EAA2-43A6-1DF6-4A90-873E1A824D3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32B901F6-4092-6809-A377-9A36E3F9C7FC}"/>
              </a:ext>
            </a:extLst>
          </p:cNvPr>
          <p:cNvSpPr>
            <a:spLocks noGrp="1"/>
          </p:cNvSpPr>
          <p:nvPr>
            <p:ph type="title"/>
          </p:nvPr>
        </p:nvSpPr>
        <p:spPr/>
        <p:txBody>
          <a:bodyPr/>
          <a:lstStyle/>
          <a:p>
            <a:r>
              <a:rPr lang="de-DE" sz="2000" b="1" kern="1000" dirty="0">
                <a:latin typeface="Arial" charset="0"/>
                <a:ea typeface="ＭＳ Ｐゴシック" charset="0"/>
                <a:cs typeface="ＭＳ Ｐゴシック" charset="0"/>
              </a:rPr>
              <a:t>Skalen zur Schmerzmessung</a:t>
            </a:r>
            <a:endParaRPr lang="de-DE" dirty="0"/>
          </a:p>
        </p:txBody>
      </p:sp>
      <p:grpSp>
        <p:nvGrpSpPr>
          <p:cNvPr id="3" name="Gruppieren 2">
            <a:extLst>
              <a:ext uri="{FF2B5EF4-FFF2-40B4-BE49-F238E27FC236}">
                <a16:creationId xmlns:a16="http://schemas.microsoft.com/office/drawing/2014/main" id="{F529A9EC-AAF4-15EF-F5C9-A6B021E2F810}"/>
              </a:ext>
            </a:extLst>
          </p:cNvPr>
          <p:cNvGrpSpPr/>
          <p:nvPr/>
        </p:nvGrpSpPr>
        <p:grpSpPr>
          <a:xfrm>
            <a:off x="2098973" y="1749051"/>
            <a:ext cx="7969250" cy="3554413"/>
            <a:chOff x="1987550" y="2514600"/>
            <a:chExt cx="7969250" cy="3554413"/>
          </a:xfrm>
        </p:grpSpPr>
        <p:sp>
          <p:nvSpPr>
            <p:cNvPr id="4" name="Text Box 6">
              <a:extLst>
                <a:ext uri="{FF2B5EF4-FFF2-40B4-BE49-F238E27FC236}">
                  <a16:creationId xmlns:a16="http://schemas.microsoft.com/office/drawing/2014/main" id="{80850ED0-8B93-2629-D5E3-FEA15E03BBF1}"/>
                </a:ext>
              </a:extLst>
            </p:cNvPr>
            <p:cNvSpPr txBox="1">
              <a:spLocks noChangeArrowheads="1"/>
            </p:cNvSpPr>
            <p:nvPr/>
          </p:nvSpPr>
          <p:spPr bwMode="auto">
            <a:xfrm>
              <a:off x="2035175" y="2514600"/>
              <a:ext cx="4762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a:t>visuelle Analogskala (VAS):</a:t>
              </a:r>
            </a:p>
          </p:txBody>
        </p:sp>
        <p:grpSp>
          <p:nvGrpSpPr>
            <p:cNvPr id="5" name="Gruppierung 1">
              <a:extLst>
                <a:ext uri="{FF2B5EF4-FFF2-40B4-BE49-F238E27FC236}">
                  <a16:creationId xmlns:a16="http://schemas.microsoft.com/office/drawing/2014/main" id="{D2A6F44C-0A37-2BEE-F848-690CBF4DB305}"/>
                </a:ext>
              </a:extLst>
            </p:cNvPr>
            <p:cNvGrpSpPr>
              <a:grpSpLocks/>
            </p:cNvGrpSpPr>
            <p:nvPr/>
          </p:nvGrpSpPr>
          <p:grpSpPr bwMode="auto">
            <a:xfrm>
              <a:off x="2132013" y="2979738"/>
              <a:ext cx="7070725" cy="357187"/>
              <a:chOff x="608572" y="4869319"/>
              <a:chExt cx="7070015" cy="356628"/>
            </a:xfrm>
          </p:grpSpPr>
          <p:cxnSp>
            <p:nvCxnSpPr>
              <p:cNvPr id="11" name="Gerade Verbindung 55">
                <a:extLst>
                  <a:ext uri="{FF2B5EF4-FFF2-40B4-BE49-F238E27FC236}">
                    <a16:creationId xmlns:a16="http://schemas.microsoft.com/office/drawing/2014/main" id="{480F2928-79DF-9DCA-FF81-AD9840034BED}"/>
                  </a:ext>
                </a:extLst>
              </p:cNvPr>
              <p:cNvCxnSpPr/>
              <p:nvPr/>
            </p:nvCxnSpPr>
            <p:spPr>
              <a:xfrm>
                <a:off x="608572" y="5037331"/>
                <a:ext cx="7070015"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12" name="Gerade Verbindung 69">
                <a:extLst>
                  <a:ext uri="{FF2B5EF4-FFF2-40B4-BE49-F238E27FC236}">
                    <a16:creationId xmlns:a16="http://schemas.microsoft.com/office/drawing/2014/main" id="{4E73AD4B-425B-F84E-AE37-2BCFE4D24513}"/>
                  </a:ext>
                </a:extLst>
              </p:cNvPr>
              <p:cNvCxnSpPr/>
              <p:nvPr/>
            </p:nvCxnSpPr>
            <p:spPr>
              <a:xfrm rot="5400000">
                <a:off x="430258" y="5047633"/>
                <a:ext cx="356628"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13" name="Gerade Verbindung 78">
                <a:extLst>
                  <a:ext uri="{FF2B5EF4-FFF2-40B4-BE49-F238E27FC236}">
                    <a16:creationId xmlns:a16="http://schemas.microsoft.com/office/drawing/2014/main" id="{E2D8AE43-8621-2163-C0E8-6651C13E014F}"/>
                  </a:ext>
                </a:extLst>
              </p:cNvPr>
              <p:cNvCxnSpPr/>
              <p:nvPr/>
            </p:nvCxnSpPr>
            <p:spPr>
              <a:xfrm rot="5400000">
                <a:off x="7500273" y="5047633"/>
                <a:ext cx="356628"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grpSp>
        <p:sp>
          <p:nvSpPr>
            <p:cNvPr id="6" name="Text Box 6">
              <a:extLst>
                <a:ext uri="{FF2B5EF4-FFF2-40B4-BE49-F238E27FC236}">
                  <a16:creationId xmlns:a16="http://schemas.microsoft.com/office/drawing/2014/main" id="{E3009499-0D67-FBE6-6C30-DF983A5210CB}"/>
                </a:ext>
              </a:extLst>
            </p:cNvPr>
            <p:cNvSpPr txBox="1">
              <a:spLocks noChangeArrowheads="1"/>
            </p:cNvSpPr>
            <p:nvPr/>
          </p:nvSpPr>
          <p:spPr bwMode="auto">
            <a:xfrm>
              <a:off x="2035175" y="4238625"/>
              <a:ext cx="7921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a:t>„Smiley</a:t>
              </a:r>
              <a:r>
                <a:rPr lang="ja-JP" altLang="de-DE"/>
                <a:t>“</a:t>
              </a:r>
              <a:r>
                <a:rPr lang="de-DE" altLang="ja-JP"/>
                <a:t>-Skala (Face Scale):</a:t>
              </a:r>
              <a:endParaRPr lang="de-DE" altLang="de-DE"/>
            </a:p>
          </p:txBody>
        </p:sp>
        <p:graphicFrame>
          <p:nvGraphicFramePr>
            <p:cNvPr id="7" name="Object 49">
              <a:extLst>
                <a:ext uri="{FF2B5EF4-FFF2-40B4-BE49-F238E27FC236}">
                  <a16:creationId xmlns:a16="http://schemas.microsoft.com/office/drawing/2014/main" id="{29AA07B8-B387-FBD6-57FD-E347D7610AA7}"/>
                </a:ext>
              </a:extLst>
            </p:cNvPr>
            <p:cNvGraphicFramePr>
              <a:graphicFrameLocks noChangeAspect="1"/>
            </p:cNvGraphicFramePr>
            <p:nvPr>
              <p:extLst>
                <p:ext uri="{D42A27DB-BD31-4B8C-83A1-F6EECF244321}">
                  <p14:modId xmlns:p14="http://schemas.microsoft.com/office/powerpoint/2010/main" val="1291169544"/>
                </p:ext>
              </p:extLst>
            </p:nvPr>
          </p:nvGraphicFramePr>
          <p:xfrm>
            <a:off x="2132013" y="4681538"/>
            <a:ext cx="5297487" cy="952500"/>
          </p:xfrm>
          <a:graphic>
            <a:graphicData uri="http://schemas.openxmlformats.org/presentationml/2006/ole">
              <mc:AlternateContent xmlns:mc="http://schemas.openxmlformats.org/markup-compatibility/2006">
                <mc:Choice xmlns:v="urn:schemas-microsoft-com:vml" Requires="v">
                  <p:oleObj name="Dokument" r:id="rId2" imgW="3390900" imgH="609600" progId="Word.Document.8">
                    <p:embed/>
                  </p:oleObj>
                </mc:Choice>
                <mc:Fallback>
                  <p:oleObj name="Dokument" r:id="rId2" imgW="3390900" imgH="609600" progId="Word.Document.8">
                    <p:embed/>
                    <p:pic>
                      <p:nvPicPr>
                        <p:cNvPr id="15367" name="Object 49">
                          <a:extLst>
                            <a:ext uri="{FF2B5EF4-FFF2-40B4-BE49-F238E27FC236}">
                              <a16:creationId xmlns:a16="http://schemas.microsoft.com/office/drawing/2014/main" id="{E961A725-01E7-EDB5-62F6-5110E82A2D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013" y="4681538"/>
                          <a:ext cx="5297487"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8" name="Text Box 3">
              <a:extLst>
                <a:ext uri="{FF2B5EF4-FFF2-40B4-BE49-F238E27FC236}">
                  <a16:creationId xmlns:a16="http://schemas.microsoft.com/office/drawing/2014/main" id="{AFAEEC26-9A85-81C6-BCE6-7A0056B1B18A}"/>
                </a:ext>
              </a:extLst>
            </p:cNvPr>
            <p:cNvSpPr txBox="1">
              <a:spLocks noChangeArrowheads="1"/>
            </p:cNvSpPr>
            <p:nvPr/>
          </p:nvSpPr>
          <p:spPr bwMode="auto">
            <a:xfrm>
              <a:off x="5426075" y="5668963"/>
              <a:ext cx="4397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spcBef>
                  <a:spcPct val="0"/>
                </a:spcBef>
                <a:buClrTx/>
                <a:buFont typeface="Lucida Grande" charset="0"/>
                <a:buNone/>
              </a:pPr>
              <a:endParaRPr lang="da-DK" altLang="de-DE" sz="1000" b="0"/>
            </a:p>
            <a:p>
              <a:pPr algn="r" defTabSz="914400" eaLnBrk="1" hangingPunct="1">
                <a:spcBef>
                  <a:spcPct val="0"/>
                </a:spcBef>
                <a:buClrTx/>
                <a:buFont typeface="Lucida Grande" charset="0"/>
                <a:buNone/>
              </a:pPr>
              <a:r>
                <a:rPr lang="da-DK" altLang="de-DE" sz="1000" b="0"/>
                <a:t>Herr KA et al 2004, Aubrun F 2003</a:t>
              </a:r>
            </a:p>
          </p:txBody>
        </p:sp>
        <p:sp>
          <p:nvSpPr>
            <p:cNvPr id="9" name="Text Box 6">
              <a:extLst>
                <a:ext uri="{FF2B5EF4-FFF2-40B4-BE49-F238E27FC236}">
                  <a16:creationId xmlns:a16="http://schemas.microsoft.com/office/drawing/2014/main" id="{1731F507-D71E-46FB-E20D-A80BF2A4DB0D}"/>
                </a:ext>
              </a:extLst>
            </p:cNvPr>
            <p:cNvSpPr txBox="1">
              <a:spLocks noChangeArrowheads="1"/>
            </p:cNvSpPr>
            <p:nvPr/>
          </p:nvSpPr>
          <p:spPr bwMode="auto">
            <a:xfrm>
              <a:off x="1987550" y="3421063"/>
              <a:ext cx="1512888"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sz="1300">
                  <a:solidFill>
                    <a:srgbClr val="0A9FE0"/>
                  </a:solidFill>
                </a:rPr>
                <a:t>kein </a:t>
              </a:r>
            </a:p>
            <a:p>
              <a:pPr defTabSz="914400">
                <a:buFont typeface="Lucida Grande" charset="0"/>
                <a:buNone/>
              </a:pPr>
              <a:r>
                <a:rPr lang="de-DE" altLang="de-DE" sz="1300">
                  <a:solidFill>
                    <a:srgbClr val="0A9FE0"/>
                  </a:solidFill>
                </a:rPr>
                <a:t>Schmerz</a:t>
              </a:r>
            </a:p>
          </p:txBody>
        </p:sp>
        <p:sp>
          <p:nvSpPr>
            <p:cNvPr id="10" name="Text Box 6">
              <a:extLst>
                <a:ext uri="{FF2B5EF4-FFF2-40B4-BE49-F238E27FC236}">
                  <a16:creationId xmlns:a16="http://schemas.microsoft.com/office/drawing/2014/main" id="{347046B2-E365-FAB5-ADB2-5D45B89C629C}"/>
                </a:ext>
              </a:extLst>
            </p:cNvPr>
            <p:cNvSpPr txBox="1">
              <a:spLocks noChangeArrowheads="1"/>
            </p:cNvSpPr>
            <p:nvPr/>
          </p:nvSpPr>
          <p:spPr bwMode="auto">
            <a:xfrm>
              <a:off x="6527800" y="3454400"/>
              <a:ext cx="28257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buFont typeface="Lucida Grande" charset="0"/>
                <a:buNone/>
              </a:pPr>
              <a:r>
                <a:rPr lang="de-DE" altLang="de-DE" sz="1200">
                  <a:solidFill>
                    <a:srgbClr val="0A9FE0"/>
                  </a:solidFill>
                </a:rPr>
                <a:t>unerträgliche </a:t>
              </a:r>
            </a:p>
            <a:p>
              <a:pPr algn="r" defTabSz="914400">
                <a:buFont typeface="Lucida Grande" charset="0"/>
                <a:buNone/>
              </a:pPr>
              <a:r>
                <a:rPr lang="de-DE" altLang="de-DE" sz="1200">
                  <a:solidFill>
                    <a:srgbClr val="0A9FE0"/>
                  </a:solidFill>
                </a:rPr>
                <a:t>Schmerzen</a:t>
              </a:r>
            </a:p>
          </p:txBody>
        </p:sp>
      </p:grpSp>
    </p:spTree>
    <p:extLst>
      <p:ext uri="{BB962C8B-B14F-4D97-AF65-F5344CB8AC3E}">
        <p14:creationId xmlns:p14="http://schemas.microsoft.com/office/powerpoint/2010/main" val="1027005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16F9A6-DA51-2E47-9CC7-AF10FE3E17B8}"/>
              </a:ext>
            </a:extLst>
          </p:cNvPr>
          <p:cNvSpPr>
            <a:spLocks noGrp="1"/>
          </p:cNvSpPr>
          <p:nvPr>
            <p:ph type="title"/>
          </p:nvPr>
        </p:nvSpPr>
        <p:spPr/>
        <p:txBody>
          <a:bodyPr/>
          <a:lstStyle/>
          <a:p>
            <a:r>
              <a:rPr lang="de-DE" altLang="de-DE" sz="2000" dirty="0"/>
              <a:t>Wie werden postoperative Schmerzen behandelt?</a:t>
            </a:r>
            <a:endParaRPr lang="de-DE" dirty="0"/>
          </a:p>
        </p:txBody>
      </p:sp>
      <p:sp>
        <p:nvSpPr>
          <p:cNvPr id="3" name="Inhaltsplatzhalter 2">
            <a:extLst>
              <a:ext uri="{FF2B5EF4-FFF2-40B4-BE49-F238E27FC236}">
                <a16:creationId xmlns:a16="http://schemas.microsoft.com/office/drawing/2014/main" id="{213CE992-CB1F-7DC9-D2A3-85449FA29DF1}"/>
              </a:ext>
            </a:extLst>
          </p:cNvPr>
          <p:cNvSpPr>
            <a:spLocks noGrp="1"/>
          </p:cNvSpPr>
          <p:nvPr>
            <p:ph idx="1"/>
          </p:nvPr>
        </p:nvSpPr>
        <p:spPr/>
        <p:txBody>
          <a:bodyPr/>
          <a:lstStyle/>
          <a:p>
            <a:pPr defTabSz="914400">
              <a:lnSpc>
                <a:spcPct val="150000"/>
              </a:lnSpc>
              <a:buFont typeface="Lucida Grande" charset="0"/>
              <a:buChar char="→"/>
            </a:pPr>
            <a:r>
              <a:rPr lang="de-DE" altLang="de-DE" sz="1600" b="0" dirty="0"/>
              <a:t>Schmerzen nach Operationen können gut durch Schmerzmittel behandelt werden, die als Tabletten/Tropfen oder über die Venen verabreicht werden.</a:t>
            </a:r>
          </a:p>
          <a:p>
            <a:pPr defTabSz="914400">
              <a:lnSpc>
                <a:spcPct val="150000"/>
              </a:lnSpc>
              <a:buFont typeface="Lucida Grande" charset="0"/>
              <a:buChar char="→"/>
            </a:pPr>
            <a:r>
              <a:rPr lang="de-DE" altLang="de-DE" sz="1600" b="0" dirty="0"/>
              <a:t>Wenn zur Anästhesie (ergänzend oder ausschließlich) ein örtliches Betäubungsverfahren eingesetzt wird, sind die Schmerzen meist geringer als nach einer alleinigen Vollnarkose.</a:t>
            </a:r>
          </a:p>
          <a:p>
            <a:pPr defTabSz="914400">
              <a:lnSpc>
                <a:spcPct val="150000"/>
              </a:lnSpc>
              <a:buFont typeface="Lucida Grande" charset="0"/>
              <a:buChar char="→"/>
            </a:pPr>
            <a:r>
              <a:rPr lang="de-DE" altLang="de-DE" sz="1600" b="0" dirty="0"/>
              <a:t>Ein schonendes Operationsverfahren („Schlüssellochtechnik</a:t>
            </a:r>
            <a:r>
              <a:rPr lang="ja-JP" altLang="de-DE" sz="1600" b="0" dirty="0"/>
              <a:t>“</a:t>
            </a:r>
            <a:r>
              <a:rPr lang="de-DE" altLang="ja-JP" sz="1600" b="0" dirty="0"/>
              <a:t>) und eine lokale Betäubung im Bereich des Operationsgebietes durch den Chirurgen können Schmerzen deutlich reduzieren.</a:t>
            </a:r>
          </a:p>
          <a:p>
            <a:pPr defTabSz="914400">
              <a:lnSpc>
                <a:spcPct val="150000"/>
              </a:lnSpc>
              <a:buFont typeface="Lucida Grande" charset="0"/>
              <a:buChar char="→"/>
            </a:pPr>
            <a:r>
              <a:rPr lang="de-DE" altLang="de-DE" sz="1600" b="0" dirty="0"/>
              <a:t>Auch nicht-medikamentöse Techniken können zu einer Schmerzlinderung beitragen.</a:t>
            </a:r>
          </a:p>
        </p:txBody>
      </p:sp>
    </p:spTree>
    <p:extLst>
      <p:ext uri="{BB962C8B-B14F-4D97-AF65-F5344CB8AC3E}">
        <p14:creationId xmlns:p14="http://schemas.microsoft.com/office/powerpoint/2010/main" val="2485426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CE3D621D-7D0B-5952-AEF8-AFA7D636A1DF}"/>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900D03D2-19B3-ED1F-0F47-8489801CF352}"/>
              </a:ext>
            </a:extLst>
          </p:cNvPr>
          <p:cNvSpPr>
            <a:spLocks noGrp="1"/>
          </p:cNvSpPr>
          <p:nvPr>
            <p:ph type="title"/>
          </p:nvPr>
        </p:nvSpPr>
        <p:spPr/>
        <p:txBody>
          <a:bodyPr/>
          <a:lstStyle/>
          <a:p>
            <a:r>
              <a:rPr lang="de-DE" altLang="de-DE" sz="2000" dirty="0"/>
              <a:t>Schmerzmittel</a:t>
            </a:r>
            <a:endParaRPr lang="de-DE" dirty="0"/>
          </a:p>
        </p:txBody>
      </p:sp>
      <p:sp>
        <p:nvSpPr>
          <p:cNvPr id="3" name="Inhaltsplatzhalter 2">
            <a:extLst>
              <a:ext uri="{FF2B5EF4-FFF2-40B4-BE49-F238E27FC236}">
                <a16:creationId xmlns:a16="http://schemas.microsoft.com/office/drawing/2014/main" id="{D1D4658E-0659-1275-DF3F-C9591FC4E492}"/>
              </a:ext>
            </a:extLst>
          </p:cNvPr>
          <p:cNvSpPr>
            <a:spLocks noGrp="1"/>
          </p:cNvSpPr>
          <p:nvPr>
            <p:ph idx="1"/>
          </p:nvPr>
        </p:nvSpPr>
        <p:spPr>
          <a:xfrm>
            <a:off x="329939" y="1874830"/>
            <a:ext cx="6783242" cy="2480400"/>
          </a:xfrm>
        </p:spPr>
        <p:txBody>
          <a:bodyPr/>
          <a:lstStyle/>
          <a:p>
            <a:pPr defTabSz="914400" eaLnBrk="1" hangingPunct="1">
              <a:lnSpc>
                <a:spcPct val="150000"/>
              </a:lnSpc>
              <a:spcBef>
                <a:spcPct val="0"/>
              </a:spcBef>
              <a:buClrTx/>
              <a:buFont typeface="Lucida Grande" charset="0"/>
              <a:buNone/>
            </a:pPr>
            <a:r>
              <a:rPr lang="de-DE" altLang="de-DE" sz="1600" dirty="0"/>
              <a:t>Nach vielen Operationen werden zwei verschiedene Sorten von</a:t>
            </a:r>
          </a:p>
          <a:p>
            <a:pPr defTabSz="914400" eaLnBrk="1" hangingPunct="1">
              <a:lnSpc>
                <a:spcPct val="150000"/>
              </a:lnSpc>
              <a:spcBef>
                <a:spcPct val="0"/>
              </a:spcBef>
              <a:buClrTx/>
              <a:buFont typeface="Lucida Grande" charset="0"/>
              <a:buNone/>
            </a:pPr>
            <a:r>
              <a:rPr lang="de-DE" altLang="de-DE" dirty="0"/>
              <a:t>Schmerzmitteln kombiniert</a:t>
            </a:r>
            <a:r>
              <a:rPr lang="de-DE" altLang="de-DE" sz="1600" dirty="0"/>
              <a:t>: </a:t>
            </a:r>
          </a:p>
          <a:p>
            <a:pPr defTabSz="914400">
              <a:lnSpc>
                <a:spcPct val="150000"/>
              </a:lnSpc>
              <a:buFont typeface="Lucida Grande" charset="0"/>
              <a:buChar char="→"/>
            </a:pPr>
            <a:r>
              <a:rPr lang="de-DE" altLang="de-DE" sz="1600" b="0" dirty="0"/>
              <a:t> Aus dem Alltag bekannte </a:t>
            </a:r>
            <a:br>
              <a:rPr lang="de-DE" altLang="de-DE" sz="1600" b="0" dirty="0"/>
            </a:br>
            <a:r>
              <a:rPr lang="de-DE" altLang="de-DE" sz="1600" b="0" dirty="0"/>
              <a:t>Schmerzmittel wie Paracetamol, </a:t>
            </a:r>
            <a:br>
              <a:rPr lang="de-DE" altLang="de-DE" sz="1600" b="0" dirty="0"/>
            </a:br>
            <a:r>
              <a:rPr lang="de-DE" altLang="de-DE" sz="1600" b="0" dirty="0"/>
              <a:t>Metamizol oder Ibuprofen werden </a:t>
            </a:r>
            <a:br>
              <a:rPr lang="de-DE" altLang="de-DE" sz="1600" b="0" dirty="0"/>
            </a:br>
            <a:r>
              <a:rPr lang="de-DE" altLang="de-DE" sz="1600" b="0" dirty="0"/>
              <a:t>meist als „Basistherapie“ gegeben.</a:t>
            </a:r>
          </a:p>
          <a:p>
            <a:pPr defTabSz="914400">
              <a:lnSpc>
                <a:spcPct val="150000"/>
              </a:lnSpc>
              <a:buFont typeface="Lucida Grande" charset="0"/>
              <a:buChar char="→"/>
            </a:pPr>
            <a:r>
              <a:rPr lang="de-DE" altLang="de-DE" sz="1600" b="0" dirty="0"/>
              <a:t> Diese wird bei Bedarf ergänzt durch gut wirksame </a:t>
            </a:r>
            <a:br>
              <a:rPr lang="de-DE" altLang="de-DE" sz="1600" b="0" dirty="0"/>
            </a:br>
            <a:r>
              <a:rPr lang="de-DE" altLang="de-DE" sz="1600" b="0" dirty="0"/>
              <a:t>Opioid-Schmerzmittel, die als Tabletten oder Injektionen verabreicht werden.</a:t>
            </a:r>
          </a:p>
          <a:p>
            <a:endParaRPr lang="de-DE" dirty="0"/>
          </a:p>
        </p:txBody>
      </p:sp>
      <p:pic>
        <p:nvPicPr>
          <p:cNvPr id="4" name="Bild 7">
            <a:extLst>
              <a:ext uri="{FF2B5EF4-FFF2-40B4-BE49-F238E27FC236}">
                <a16:creationId xmlns:a16="http://schemas.microsoft.com/office/drawing/2014/main" id="{E9E7305B-CA79-97C3-9444-C656EDD3AF6C}"/>
              </a:ext>
            </a:extLst>
          </p:cNvPr>
          <p:cNvPicPr>
            <a:picLocks noChangeAspect="1"/>
          </p:cNvPicPr>
          <p:nvPr/>
        </p:nvPicPr>
        <p:blipFill rotWithShape="1">
          <a:blip r:embed="rId2">
            <a:extLst>
              <a:ext uri="{28A0092B-C50C-407E-A947-70E740481C1C}">
                <a14:useLocalDpi xmlns:a14="http://schemas.microsoft.com/office/drawing/2010/main" val="0"/>
              </a:ext>
            </a:extLst>
          </a:blip>
          <a:srcRect l="5296" r="4769"/>
          <a:stretch/>
        </p:blipFill>
        <p:spPr bwMode="auto">
          <a:xfrm>
            <a:off x="8144170" y="2188800"/>
            <a:ext cx="3717891" cy="248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67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828362D6-C87B-66E8-937E-F2675B0E615C}"/>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900D03D2-19B3-ED1F-0F47-8489801CF352}"/>
              </a:ext>
            </a:extLst>
          </p:cNvPr>
          <p:cNvSpPr>
            <a:spLocks noGrp="1"/>
          </p:cNvSpPr>
          <p:nvPr>
            <p:ph type="title"/>
          </p:nvPr>
        </p:nvSpPr>
        <p:spPr/>
        <p:txBody>
          <a:bodyPr/>
          <a:lstStyle/>
          <a:p>
            <a:r>
              <a:rPr lang="de-DE" altLang="de-DE" sz="2000" dirty="0"/>
              <a:t>PCA-Pumpen</a:t>
            </a:r>
            <a:endParaRPr lang="de-DE" dirty="0"/>
          </a:p>
        </p:txBody>
      </p:sp>
      <p:sp>
        <p:nvSpPr>
          <p:cNvPr id="3" name="Inhaltsplatzhalter 2">
            <a:extLst>
              <a:ext uri="{FF2B5EF4-FFF2-40B4-BE49-F238E27FC236}">
                <a16:creationId xmlns:a16="http://schemas.microsoft.com/office/drawing/2014/main" id="{D1D4658E-0659-1275-DF3F-C9591FC4E492}"/>
              </a:ext>
            </a:extLst>
          </p:cNvPr>
          <p:cNvSpPr>
            <a:spLocks noGrp="1"/>
          </p:cNvSpPr>
          <p:nvPr>
            <p:ph idx="1"/>
          </p:nvPr>
        </p:nvSpPr>
        <p:spPr>
          <a:xfrm>
            <a:off x="329939" y="1945751"/>
            <a:ext cx="6783242" cy="2480400"/>
          </a:xfrm>
        </p:spPr>
        <p:txBody>
          <a:bodyPr/>
          <a:lstStyle/>
          <a:p>
            <a:pPr defTabSz="914400">
              <a:lnSpc>
                <a:spcPct val="150000"/>
              </a:lnSpc>
              <a:buFont typeface="Lucida Grande" charset="0"/>
              <a:buChar char="→"/>
            </a:pPr>
            <a:r>
              <a:rPr lang="de-DE" altLang="de-DE" sz="1600" b="0" dirty="0"/>
              <a:t>In vielen Kliniken können sich Patientinnen und Patienten über kleine Pumpen („PCA-Pumpen</a:t>
            </a:r>
            <a:r>
              <a:rPr lang="ja-JP" altLang="de-DE" sz="1600" b="0" dirty="0"/>
              <a:t>“</a:t>
            </a:r>
            <a:r>
              <a:rPr lang="de-DE" altLang="ja-JP" sz="1600" b="0" dirty="0"/>
              <a:t>) Schmerzmittel in kleinen Dosen wiederholt selbst verabreichen.</a:t>
            </a:r>
          </a:p>
          <a:p>
            <a:pPr defTabSz="914400">
              <a:lnSpc>
                <a:spcPct val="150000"/>
              </a:lnSpc>
              <a:buFont typeface="Lucida Grande" charset="0"/>
              <a:buChar char="→"/>
            </a:pPr>
            <a:r>
              <a:rPr lang="de-DE" altLang="de-DE" sz="1600" b="0" dirty="0"/>
              <a:t>Die Pumpen sind so programmiert, dass Überdosierungen nahezu ausgeschlossen sind.</a:t>
            </a:r>
          </a:p>
        </p:txBody>
      </p:sp>
      <p:pic>
        <p:nvPicPr>
          <p:cNvPr id="5" name="Bild 9" descr="m+n_BDA_Schmerzmittel_Pumpe.png">
            <a:extLst>
              <a:ext uri="{FF2B5EF4-FFF2-40B4-BE49-F238E27FC236}">
                <a16:creationId xmlns:a16="http://schemas.microsoft.com/office/drawing/2014/main" id="{EB1F9E89-1B13-9A99-5079-757DE839A91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16134" y="1860737"/>
            <a:ext cx="3116263" cy="314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4492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506C54-9BE3-3753-3616-05D9497CE877}"/>
              </a:ext>
            </a:extLst>
          </p:cNvPr>
          <p:cNvSpPr>
            <a:spLocks noGrp="1"/>
          </p:cNvSpPr>
          <p:nvPr>
            <p:ph type="title"/>
          </p:nvPr>
        </p:nvSpPr>
        <p:spPr/>
        <p:txBody>
          <a:bodyPr/>
          <a:lstStyle/>
          <a:p>
            <a:r>
              <a:rPr lang="de-DE" altLang="de-DE" sz="2000" dirty="0"/>
              <a:t>Örtliche Betäubung</a:t>
            </a:r>
            <a:endParaRPr lang="de-DE" dirty="0"/>
          </a:p>
        </p:txBody>
      </p:sp>
      <p:sp>
        <p:nvSpPr>
          <p:cNvPr id="3" name="Inhaltsplatzhalter 2">
            <a:extLst>
              <a:ext uri="{FF2B5EF4-FFF2-40B4-BE49-F238E27FC236}">
                <a16:creationId xmlns:a16="http://schemas.microsoft.com/office/drawing/2014/main" id="{68385782-13F7-47A6-9301-7A3774582E2D}"/>
              </a:ext>
            </a:extLst>
          </p:cNvPr>
          <p:cNvSpPr>
            <a:spLocks noGrp="1"/>
          </p:cNvSpPr>
          <p:nvPr>
            <p:ph idx="1"/>
          </p:nvPr>
        </p:nvSpPr>
        <p:spPr/>
        <p:txBody>
          <a:bodyPr/>
          <a:lstStyle/>
          <a:p>
            <a:pPr defTabSz="914400">
              <a:lnSpc>
                <a:spcPct val="150000"/>
              </a:lnSpc>
              <a:buFont typeface="Lucida Grande" charset="0"/>
              <a:buChar char="→"/>
            </a:pPr>
            <a:r>
              <a:rPr lang="de-DE" altLang="de-DE" sz="1600" b="0" dirty="0"/>
              <a:t>Abhängig von der Art der Operation können örtliche Betäubungsmittel (Lokalanästhetika) über dünne Katheter </a:t>
            </a:r>
            <a:br>
              <a:rPr lang="de-DE" altLang="de-DE" sz="1600" b="0" dirty="0"/>
            </a:br>
            <a:r>
              <a:rPr lang="de-DE" altLang="de-DE" sz="1600" b="0" dirty="0"/>
              <a:t>in die Nähe der Nerven gebracht werden, die das Operationsgebiet versorgen. </a:t>
            </a:r>
          </a:p>
          <a:p>
            <a:pPr defTabSz="914400">
              <a:lnSpc>
                <a:spcPct val="150000"/>
              </a:lnSpc>
              <a:buFont typeface="Lucida Grande" charset="0"/>
              <a:buChar char="→"/>
            </a:pPr>
            <a:r>
              <a:rPr lang="de-DE" altLang="de-DE" sz="1600" b="0" dirty="0"/>
              <a:t>Besonders bei großen Operationen ist dieses Verfahren wirkungsvoller als die Gabe von Schmerzmitteln.</a:t>
            </a:r>
          </a:p>
          <a:p>
            <a:pPr defTabSz="914400">
              <a:lnSpc>
                <a:spcPct val="150000"/>
              </a:lnSpc>
              <a:buFont typeface="Lucida Grande" charset="0"/>
              <a:buChar char="→"/>
            </a:pPr>
            <a:r>
              <a:rPr lang="de-DE" altLang="de-DE" sz="1600" b="0" dirty="0"/>
              <a:t>Abhängig von der Dosis werden zuerst die schmerzleitenden Nerven betäubt, bisweilen kann auch die Berührungsempfindlichkeit und die Muskelkraft vorübergehend reduziert sein.</a:t>
            </a:r>
          </a:p>
        </p:txBody>
      </p:sp>
    </p:spTree>
    <p:extLst>
      <p:ext uri="{BB962C8B-B14F-4D97-AF65-F5344CB8AC3E}">
        <p14:creationId xmlns:p14="http://schemas.microsoft.com/office/powerpoint/2010/main" val="735989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506C54-9BE3-3753-3616-05D9497CE877}"/>
              </a:ext>
            </a:extLst>
          </p:cNvPr>
          <p:cNvSpPr>
            <a:spLocks noGrp="1"/>
          </p:cNvSpPr>
          <p:nvPr>
            <p:ph type="title"/>
          </p:nvPr>
        </p:nvSpPr>
        <p:spPr/>
        <p:txBody>
          <a:bodyPr/>
          <a:lstStyle/>
          <a:p>
            <a:r>
              <a:rPr lang="de-DE" altLang="de-DE" sz="2000" dirty="0"/>
              <a:t>Örtliche Betäubung</a:t>
            </a:r>
            <a:endParaRPr lang="de-DE" dirty="0"/>
          </a:p>
        </p:txBody>
      </p:sp>
      <p:sp>
        <p:nvSpPr>
          <p:cNvPr id="3" name="Inhaltsplatzhalter 2">
            <a:extLst>
              <a:ext uri="{FF2B5EF4-FFF2-40B4-BE49-F238E27FC236}">
                <a16:creationId xmlns:a16="http://schemas.microsoft.com/office/drawing/2014/main" id="{68385782-13F7-47A6-9301-7A3774582E2D}"/>
              </a:ext>
            </a:extLst>
          </p:cNvPr>
          <p:cNvSpPr>
            <a:spLocks noGrp="1"/>
          </p:cNvSpPr>
          <p:nvPr>
            <p:ph idx="1"/>
          </p:nvPr>
        </p:nvSpPr>
        <p:spPr/>
        <p:txBody>
          <a:bodyPr/>
          <a:lstStyle/>
          <a:p>
            <a:pPr defTabSz="914400">
              <a:lnSpc>
                <a:spcPct val="150000"/>
              </a:lnSpc>
              <a:buFont typeface="Lucida Grande" charset="0"/>
              <a:buChar char="→"/>
            </a:pPr>
            <a:r>
              <a:rPr lang="de-DE" altLang="de-DE" sz="1600" b="0" dirty="0"/>
              <a:t>Man unterscheidet </a:t>
            </a:r>
            <a:r>
              <a:rPr lang="de-DE" altLang="de-DE" sz="1600" b="0" dirty="0" err="1"/>
              <a:t>Katheterverfahren</a:t>
            </a:r>
            <a:r>
              <a:rPr lang="de-DE" altLang="de-DE" sz="1600" b="0" dirty="0"/>
              <a:t> in der Nähe in des Rückenmarks („</a:t>
            </a:r>
            <a:r>
              <a:rPr lang="de-DE" altLang="de-DE" sz="1600" b="0" dirty="0" err="1"/>
              <a:t>Periduralanalgesie</a:t>
            </a:r>
            <a:r>
              <a:rPr lang="de-DE" altLang="de-DE" sz="1600" b="0" dirty="0"/>
              <a:t>“) von Nervenblockaden in der Peripherie. Diese Katheter werden meist vor der Operation durch eine Nadel vorgeschoben. Nach der Operation kann durch sie kontinuierlich ein Betäubungsmittel gegeben werden, um die Schmerzweiterleitung aus dem Operationsareal zu minimieren.</a:t>
            </a:r>
          </a:p>
          <a:p>
            <a:pPr defTabSz="914400">
              <a:lnSpc>
                <a:spcPct val="150000"/>
              </a:lnSpc>
              <a:buFont typeface="Lucida Grande" charset="0"/>
              <a:buChar char="→"/>
            </a:pPr>
            <a:r>
              <a:rPr lang="de-DE" altLang="de-DE" sz="1600" dirty="0" err="1"/>
              <a:t>Periduralkatheter</a:t>
            </a:r>
            <a:r>
              <a:rPr lang="de-DE" altLang="de-DE" sz="1600" b="0" dirty="0"/>
              <a:t> werden oft bei Bauch- und </a:t>
            </a:r>
            <a:r>
              <a:rPr lang="de-DE" altLang="de-DE" sz="1600" b="0" dirty="0" err="1"/>
              <a:t>Thoraxeingriffen</a:t>
            </a:r>
            <a:r>
              <a:rPr lang="de-DE" altLang="de-DE" sz="1600" b="0" dirty="0"/>
              <a:t> eingesetzt.</a:t>
            </a:r>
          </a:p>
          <a:p>
            <a:pPr defTabSz="914400">
              <a:lnSpc>
                <a:spcPct val="150000"/>
              </a:lnSpc>
              <a:buFont typeface="Lucida Grande" charset="0"/>
              <a:buChar char="→"/>
            </a:pPr>
            <a:r>
              <a:rPr lang="de-DE" altLang="de-DE" sz="1600" dirty="0"/>
              <a:t> Periphere Nervenkatheter </a:t>
            </a:r>
            <a:r>
              <a:rPr lang="de-DE" altLang="de-DE" sz="1600" b="0" dirty="0"/>
              <a:t>werden bei Operationen an Armen und Beinen verwendet. Eine Ultraschallsonde erlaubt eine exakte Platzierung.</a:t>
            </a:r>
          </a:p>
          <a:p>
            <a:pPr defTabSz="914400">
              <a:lnSpc>
                <a:spcPct val="150000"/>
              </a:lnSpc>
              <a:buFont typeface="Lucida Grande" charset="0"/>
              <a:buChar char="→"/>
            </a:pPr>
            <a:endParaRPr lang="de-DE" altLang="de-DE" sz="1600" b="0" dirty="0"/>
          </a:p>
          <a:p>
            <a:pPr defTabSz="914400">
              <a:lnSpc>
                <a:spcPct val="150000"/>
              </a:lnSpc>
              <a:buFont typeface="Lucida Grande" charset="0"/>
              <a:buChar char="→"/>
            </a:pPr>
            <a:endParaRPr lang="de-DE" altLang="de-DE" sz="1600" b="0" dirty="0"/>
          </a:p>
        </p:txBody>
      </p:sp>
    </p:spTree>
    <p:extLst>
      <p:ext uri="{BB962C8B-B14F-4D97-AF65-F5344CB8AC3E}">
        <p14:creationId xmlns:p14="http://schemas.microsoft.com/office/powerpoint/2010/main" val="278800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17D317-B5EA-B766-72F2-7F4E77ABF15B}"/>
              </a:ext>
            </a:extLst>
          </p:cNvPr>
          <p:cNvSpPr>
            <a:spLocks noGrp="1"/>
          </p:cNvSpPr>
          <p:nvPr>
            <p:ph type="title"/>
          </p:nvPr>
        </p:nvSpPr>
        <p:spPr/>
        <p:txBody>
          <a:bodyPr/>
          <a:lstStyle/>
          <a:p>
            <a:r>
              <a:rPr lang="de-DE" altLang="de-DE" sz="2000" dirty="0"/>
              <a:t>Risiken</a:t>
            </a:r>
            <a:endParaRPr lang="de-DE" dirty="0"/>
          </a:p>
        </p:txBody>
      </p:sp>
      <p:sp>
        <p:nvSpPr>
          <p:cNvPr id="3" name="Inhaltsplatzhalter 2">
            <a:extLst>
              <a:ext uri="{FF2B5EF4-FFF2-40B4-BE49-F238E27FC236}">
                <a16:creationId xmlns:a16="http://schemas.microsoft.com/office/drawing/2014/main" id="{71F5CD62-BCB4-402C-3B9E-5D9D80F84998}"/>
              </a:ext>
            </a:extLst>
          </p:cNvPr>
          <p:cNvSpPr>
            <a:spLocks noGrp="1"/>
          </p:cNvSpPr>
          <p:nvPr>
            <p:ph idx="1"/>
          </p:nvPr>
        </p:nvSpPr>
        <p:spPr/>
        <p:txBody>
          <a:bodyPr/>
          <a:lstStyle/>
          <a:p>
            <a:pPr defTabSz="914400">
              <a:lnSpc>
                <a:spcPct val="150000"/>
              </a:lnSpc>
              <a:buFont typeface="Lucida Grande" charset="0"/>
              <a:buNone/>
            </a:pPr>
            <a:r>
              <a:rPr lang="de-DE" altLang="de-DE" sz="1600" dirty="0"/>
              <a:t>Kein wirksames medizinisches Verfahren ist komplett risikofrei.</a:t>
            </a:r>
          </a:p>
          <a:p>
            <a:pPr defTabSz="914400">
              <a:lnSpc>
                <a:spcPct val="150000"/>
              </a:lnSpc>
              <a:buFont typeface="Lucida Grande" charset="0"/>
              <a:buChar char="→"/>
            </a:pPr>
            <a:r>
              <a:rPr lang="de-DE" altLang="de-DE" sz="1600" b="0" dirty="0"/>
              <a:t>Schmerzmittel können in seltenen Fällen die Nieren- oder Atemfunktion beeinträchtigen oder die Magendarmschleimhaut schädigen. Ab und zu kann Übelkeit auftreten.</a:t>
            </a:r>
          </a:p>
          <a:p>
            <a:pPr defTabSz="914400">
              <a:lnSpc>
                <a:spcPct val="150000"/>
              </a:lnSpc>
              <a:buFont typeface="Lucida Grande" charset="0"/>
              <a:buChar char="→"/>
            </a:pPr>
            <a:r>
              <a:rPr lang="de-DE" altLang="de-DE" sz="1600" b="0" dirty="0"/>
              <a:t>Bei </a:t>
            </a:r>
            <a:r>
              <a:rPr lang="de-DE" altLang="de-DE" sz="1600" b="0" dirty="0" err="1"/>
              <a:t>Katheterverfahren</a:t>
            </a:r>
            <a:r>
              <a:rPr lang="de-DE" altLang="de-DE" sz="1600" b="0" dirty="0"/>
              <a:t> kann es zu Infektionen, Blutungen oder Nervenverletzungen kommen. Diese Komplikationen sind jedoch extrem selten.</a:t>
            </a:r>
          </a:p>
          <a:p>
            <a:pPr defTabSz="914400">
              <a:lnSpc>
                <a:spcPct val="150000"/>
              </a:lnSpc>
              <a:buFont typeface="Lucida Grande" charset="0"/>
              <a:buNone/>
            </a:pPr>
            <a:r>
              <a:rPr lang="de-DE" altLang="de-DE" sz="1600" b="0" dirty="0"/>
              <a:t>	Ihre Anästhesistin oder Ihr Anästhesist wird vor jeder Operation mit Ihnen ein ausführliches Gespräch führen, um das für Sie geeignetste und ungefährlichste Schmerztherapieverfahren herauszufinden.</a:t>
            </a:r>
          </a:p>
        </p:txBody>
      </p:sp>
    </p:spTree>
    <p:extLst>
      <p:ext uri="{BB962C8B-B14F-4D97-AF65-F5344CB8AC3E}">
        <p14:creationId xmlns:p14="http://schemas.microsoft.com/office/powerpoint/2010/main" val="1402623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F94C43-F5B7-7901-52D0-AE5FDCBA609D}"/>
              </a:ext>
            </a:extLst>
          </p:cNvPr>
          <p:cNvSpPr>
            <a:spLocks noGrp="1"/>
          </p:cNvSpPr>
          <p:nvPr>
            <p:ph type="title"/>
          </p:nvPr>
        </p:nvSpPr>
        <p:spPr/>
        <p:txBody>
          <a:bodyPr/>
          <a:lstStyle/>
          <a:p>
            <a:r>
              <a:rPr lang="de-DE" altLang="de-DE" sz="2000" dirty="0"/>
              <a:t>Nicht-medikamentöse Verfahren</a:t>
            </a:r>
            <a:endParaRPr lang="de-DE" dirty="0"/>
          </a:p>
        </p:txBody>
      </p:sp>
      <p:sp>
        <p:nvSpPr>
          <p:cNvPr id="3" name="Inhaltsplatzhalter 2">
            <a:extLst>
              <a:ext uri="{FF2B5EF4-FFF2-40B4-BE49-F238E27FC236}">
                <a16:creationId xmlns:a16="http://schemas.microsoft.com/office/drawing/2014/main" id="{6B20249A-354D-357E-F035-68D120B40677}"/>
              </a:ext>
            </a:extLst>
          </p:cNvPr>
          <p:cNvSpPr>
            <a:spLocks noGrp="1"/>
          </p:cNvSpPr>
          <p:nvPr>
            <p:ph idx="1"/>
          </p:nvPr>
        </p:nvSpPr>
        <p:spPr/>
        <p:txBody>
          <a:bodyPr/>
          <a:lstStyle/>
          <a:p>
            <a:pPr defTabSz="914400">
              <a:lnSpc>
                <a:spcPct val="150000"/>
              </a:lnSpc>
              <a:buFont typeface="Lucida Grande" charset="0"/>
              <a:buNone/>
            </a:pPr>
            <a:r>
              <a:rPr lang="de-DE" altLang="de-DE" sz="1600" dirty="0"/>
              <a:t>In vielen Fällen können auch nicht-medikamentöse Techniken zur Schmerzreduktion eingesetzt werden.</a:t>
            </a:r>
          </a:p>
          <a:p>
            <a:pPr defTabSz="914400">
              <a:lnSpc>
                <a:spcPct val="150000"/>
              </a:lnSpc>
              <a:buFont typeface="Lucida Grande" charset="0"/>
              <a:buChar char="→"/>
            </a:pPr>
            <a:r>
              <a:rPr lang="de-DE" altLang="de-DE" sz="1600" b="0" dirty="0"/>
              <a:t>Lagerung, Kühlung und Ruhigstellung sind wichtige Maßnahmen zur Schmerzreduktion, die von geschulten Pflegekräften und Physiotherapeutinnen und </a:t>
            </a:r>
            <a:r>
              <a:rPr lang="de-DE" altLang="de-DE" sz="1600" b="0"/>
              <a:t>-therapeuten </a:t>
            </a:r>
            <a:r>
              <a:rPr lang="de-DE" altLang="de-DE" sz="1600" b="0" dirty="0"/>
              <a:t>eingesetzt werden können.</a:t>
            </a:r>
          </a:p>
          <a:p>
            <a:pPr defTabSz="914400">
              <a:lnSpc>
                <a:spcPct val="150000"/>
              </a:lnSpc>
              <a:buFont typeface="Lucida Grande" charset="0"/>
              <a:buChar char="→"/>
            </a:pPr>
            <a:r>
              <a:rPr lang="de-DE" altLang="de-DE" sz="1600" b="0" dirty="0"/>
              <a:t>Durch kleine Elektroden in der Nähe des Operationsareals applizierte schwache elektrische Reize („TENS“) können die Schmerzweiterleitung nahezu ohne Nebenwirkungen reduzieren.</a:t>
            </a:r>
          </a:p>
          <a:p>
            <a:pPr defTabSz="914400">
              <a:lnSpc>
                <a:spcPct val="150000"/>
              </a:lnSpc>
              <a:buFont typeface="Lucida Grande" charset="0"/>
              <a:buChar char="→"/>
            </a:pPr>
            <a:r>
              <a:rPr lang="de-DE" altLang="de-DE" sz="1600" b="0" dirty="0"/>
              <a:t>In einigen Studien hat sich auch Akupunktur als eine wirksame Technik erwiesen. Noch ist aber nicht immer geschultes Personal in allen Krankenhäusern vorhanden.</a:t>
            </a:r>
          </a:p>
        </p:txBody>
      </p:sp>
    </p:spTree>
    <p:extLst>
      <p:ext uri="{BB962C8B-B14F-4D97-AF65-F5344CB8AC3E}">
        <p14:creationId xmlns:p14="http://schemas.microsoft.com/office/powerpoint/2010/main" val="452417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umsplatzhalter 1">
            <a:extLst>
              <a:ext uri="{FF2B5EF4-FFF2-40B4-BE49-F238E27FC236}">
                <a16:creationId xmlns:a16="http://schemas.microsoft.com/office/drawing/2014/main" id="{DD91C992-6F90-D99C-DE5D-49B6A00C6FD4}"/>
              </a:ext>
            </a:extLst>
          </p:cNvPr>
          <p:cNvSpPr txBox="1">
            <a:spLocks noGrp="1"/>
          </p:cNvSpPr>
          <p:nvPr/>
        </p:nvSpPr>
        <p:spPr bwMode="auto">
          <a:xfrm>
            <a:off x="8763000" y="7938"/>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7B493D57-B640-4D0D-8FB5-5C6B2897A5CF}" type="datetime1">
              <a:rPr lang="de-DE" altLang="de-DE" sz="1000" b="0">
                <a:solidFill>
                  <a:schemeClr val="bg2"/>
                </a:solidFill>
                <a:latin typeface="Verdana" panose="020B0604030504040204" pitchFamily="34" charset="0"/>
              </a:rPr>
              <a:pPr algn="r" defTabSz="914400">
                <a:spcBef>
                  <a:spcPct val="0"/>
                </a:spcBef>
                <a:buClrTx/>
                <a:buFont typeface="Lucida Grande" charset="0"/>
                <a:buNone/>
              </a:pPr>
              <a:t>13.06.2024</a:t>
            </a:fld>
            <a:endParaRPr lang="de-DE" altLang="de-DE" sz="1000" b="0">
              <a:latin typeface="Verdana" panose="020B0604030504040204" pitchFamily="34" charset="0"/>
            </a:endParaRPr>
          </a:p>
        </p:txBody>
      </p:sp>
      <p:sp>
        <p:nvSpPr>
          <p:cNvPr id="23555" name="Foliennummernplatzhalter 3">
            <a:extLst>
              <a:ext uri="{FF2B5EF4-FFF2-40B4-BE49-F238E27FC236}">
                <a16:creationId xmlns:a16="http://schemas.microsoft.com/office/drawing/2014/main" id="{20774DCB-7646-6565-4162-EC1196569288}"/>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B35B682F-F92D-4CF1-9E73-FF3CDAFB0B87}" type="slidenum">
              <a:rPr lang="de-DE" altLang="de-DE" sz="1000" b="0">
                <a:solidFill>
                  <a:schemeClr val="bg2"/>
                </a:solidFill>
                <a:latin typeface="Verdana" panose="020B0604030504040204" pitchFamily="34" charset="0"/>
              </a:rPr>
              <a:pPr algn="r" defTabSz="914400">
                <a:spcBef>
                  <a:spcPct val="0"/>
                </a:spcBef>
                <a:buClrTx/>
                <a:buFont typeface="Lucida Grande" charset="0"/>
                <a:buNone/>
              </a:pPr>
              <a:t>17</a:t>
            </a:fld>
            <a:endParaRPr lang="de-DE" altLang="de-DE" sz="1000" b="0">
              <a:solidFill>
                <a:schemeClr val="bg2"/>
              </a:solidFill>
              <a:latin typeface="Verdana" panose="020B0604030504040204" pitchFamily="34" charset="0"/>
            </a:endParaRPr>
          </a:p>
        </p:txBody>
      </p:sp>
      <p:sp>
        <p:nvSpPr>
          <p:cNvPr id="23556" name="Untertitel 2">
            <a:extLst>
              <a:ext uri="{FF2B5EF4-FFF2-40B4-BE49-F238E27FC236}">
                <a16:creationId xmlns:a16="http://schemas.microsoft.com/office/drawing/2014/main" id="{AF6B3814-0464-B2B9-F9CC-70CC472A1A4F}"/>
              </a:ext>
            </a:extLst>
          </p:cNvPr>
          <p:cNvSpPr>
            <a:spLocks/>
          </p:cNvSpPr>
          <p:nvPr/>
        </p:nvSpPr>
        <p:spPr bwMode="auto">
          <a:xfrm>
            <a:off x="332268" y="1885958"/>
            <a:ext cx="6705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3600" dirty="0"/>
              <a:t>Was können Patientinnen und Patienten tun?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90EDEC-F1DA-56D7-36BE-188EDD85984F}"/>
              </a:ext>
            </a:extLst>
          </p:cNvPr>
          <p:cNvSpPr>
            <a:spLocks noGrp="1"/>
          </p:cNvSpPr>
          <p:nvPr>
            <p:ph type="title"/>
          </p:nvPr>
        </p:nvSpPr>
        <p:spPr/>
        <p:txBody>
          <a:bodyPr/>
          <a:lstStyle/>
          <a:p>
            <a:r>
              <a:rPr lang="de-DE" altLang="de-DE" sz="2000" dirty="0"/>
              <a:t>Was können Patientinnen und Patienten tun?</a:t>
            </a:r>
            <a:endParaRPr lang="de-DE" dirty="0"/>
          </a:p>
        </p:txBody>
      </p:sp>
      <p:sp>
        <p:nvSpPr>
          <p:cNvPr id="3" name="Inhaltsplatzhalter 2">
            <a:extLst>
              <a:ext uri="{FF2B5EF4-FFF2-40B4-BE49-F238E27FC236}">
                <a16:creationId xmlns:a16="http://schemas.microsoft.com/office/drawing/2014/main" id="{AE412258-6D8F-927B-75E7-A3CCE003AB62}"/>
              </a:ext>
            </a:extLst>
          </p:cNvPr>
          <p:cNvSpPr>
            <a:spLocks noGrp="1"/>
          </p:cNvSpPr>
          <p:nvPr>
            <p:ph idx="1"/>
          </p:nvPr>
        </p:nvSpPr>
        <p:spPr/>
        <p:txBody>
          <a:bodyPr/>
          <a:lstStyle/>
          <a:p>
            <a:pPr defTabSz="914400">
              <a:lnSpc>
                <a:spcPct val="150000"/>
              </a:lnSpc>
              <a:buFont typeface="Lucida Grande" charset="0"/>
              <a:buNone/>
            </a:pPr>
            <a:r>
              <a:rPr lang="de-DE" altLang="de-DE" sz="1600" dirty="0"/>
              <a:t>Patientinnen und Patienten können viel dazu beitragen, dass Schmerzen nach Operationen reduziert werden.</a:t>
            </a:r>
            <a:endParaRPr lang="de-DE" altLang="de-DE" sz="1600" b="0" dirty="0"/>
          </a:p>
          <a:p>
            <a:pPr defTabSz="914400">
              <a:lnSpc>
                <a:spcPct val="150000"/>
              </a:lnSpc>
              <a:buFont typeface="Lucida Grande" charset="0"/>
              <a:buChar char="→"/>
            </a:pPr>
            <a:r>
              <a:rPr lang="de-DE" altLang="de-DE" sz="1600" b="0" dirty="0"/>
              <a:t>Lassen Sie sich von Ihren behandelnden Ärztinnen und Ärzten vor der Operation die zur Verfügung stehenden Verfahren genau erklären.</a:t>
            </a:r>
          </a:p>
          <a:p>
            <a:pPr defTabSz="914400">
              <a:lnSpc>
                <a:spcPct val="150000"/>
              </a:lnSpc>
              <a:buFont typeface="Lucida Grande" charset="0"/>
              <a:buChar char="→"/>
            </a:pPr>
            <a:r>
              <a:rPr lang="de-DE" altLang="de-DE" sz="1600" b="0" dirty="0"/>
              <a:t>Berichten Sie ggf. von Ihren Vorerfahrungen bei früheren Operationen. </a:t>
            </a:r>
          </a:p>
          <a:p>
            <a:pPr defTabSz="914400">
              <a:lnSpc>
                <a:spcPct val="150000"/>
              </a:lnSpc>
              <a:buFont typeface="Lucida Grande" charset="0"/>
              <a:buChar char="→"/>
            </a:pPr>
            <a:r>
              <a:rPr lang="de-DE" altLang="de-DE" sz="1600" b="0" dirty="0"/>
              <a:t>Informieren Sie Ihre Ärztinnen und Ärzte, falls Sie dauerhaft Schmerzmittel einnehmen bzw. chronische Schmerzen haben.</a:t>
            </a:r>
          </a:p>
          <a:p>
            <a:endParaRPr lang="de-DE" dirty="0"/>
          </a:p>
        </p:txBody>
      </p:sp>
    </p:spTree>
    <p:extLst>
      <p:ext uri="{BB962C8B-B14F-4D97-AF65-F5344CB8AC3E}">
        <p14:creationId xmlns:p14="http://schemas.microsoft.com/office/powerpoint/2010/main" val="26595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B9DE27-2A00-4D53-1E3B-6DBB1EB9BAE1}"/>
              </a:ext>
            </a:extLst>
          </p:cNvPr>
          <p:cNvSpPr>
            <a:spLocks noGrp="1"/>
          </p:cNvSpPr>
          <p:nvPr>
            <p:ph type="title"/>
          </p:nvPr>
        </p:nvSpPr>
        <p:spPr>
          <a:xfrm>
            <a:off x="291839" y="1895475"/>
            <a:ext cx="11519554" cy="575722"/>
          </a:xfrm>
        </p:spPr>
        <p:txBody>
          <a:bodyPr/>
          <a:lstStyle/>
          <a:p>
            <a:r>
              <a:rPr lang="de-DE" altLang="de-DE" sz="4000" dirty="0"/>
              <a:t>Postoperative Schmerztherapie</a:t>
            </a:r>
            <a:endParaRPr lang="de-DE" sz="4000" dirty="0"/>
          </a:p>
        </p:txBody>
      </p:sp>
      <p:sp>
        <p:nvSpPr>
          <p:cNvPr id="4" name="Untertitel 2">
            <a:extLst>
              <a:ext uri="{FF2B5EF4-FFF2-40B4-BE49-F238E27FC236}">
                <a16:creationId xmlns:a16="http://schemas.microsoft.com/office/drawing/2014/main" id="{635A68AF-BD09-6565-E14A-84DB170EEDA4}"/>
              </a:ext>
            </a:extLst>
          </p:cNvPr>
          <p:cNvSpPr txBox="1">
            <a:spLocks/>
          </p:cNvSpPr>
          <p:nvPr/>
        </p:nvSpPr>
        <p:spPr bwMode="auto">
          <a:xfrm>
            <a:off x="244214" y="2690272"/>
            <a:ext cx="7642486"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lvl1pPr marL="266700" indent="-266700" algn="l" defTabSz="457200" rtl="0" eaLnBrk="0" fontAlgn="base" hangingPunct="0">
              <a:spcBef>
                <a:spcPct val="20000"/>
              </a:spcBef>
              <a:spcAft>
                <a:spcPct val="0"/>
              </a:spcAft>
              <a:buClr>
                <a:srgbClr val="0A9FE0"/>
              </a:buClr>
              <a:buFont typeface="Lucida Grande" charset="0"/>
              <a:buChar char="➔"/>
              <a:defRPr sz="1600" b="1" kern="1200">
                <a:solidFill>
                  <a:schemeClr val="tx1"/>
                </a:solidFill>
                <a:latin typeface="+mn-lt"/>
                <a:ea typeface="+mn-ea"/>
                <a:cs typeface="+mn-cs"/>
              </a:defRPr>
            </a:lvl1pPr>
            <a:lvl2pPr marL="266700" indent="190500" algn="l" defTabSz="457200" rtl="0" eaLnBrk="0" fontAlgn="base" hangingPunct="0">
              <a:lnSpc>
                <a:spcPts val="1800"/>
              </a:lnSpc>
              <a:spcBef>
                <a:spcPts val="1400"/>
              </a:spcBef>
              <a:spcAft>
                <a:spcPct val="0"/>
              </a:spcAft>
              <a:buClr>
                <a:srgbClr val="A8B6BC"/>
              </a:buClr>
              <a:buFont typeface="Arial" panose="020B0604020202020204" pitchFamily="34" charset="0"/>
              <a:defRPr sz="1400" kern="1200">
                <a:solidFill>
                  <a:srgbClr val="595959"/>
                </a:solidFill>
                <a:latin typeface="+mn-lt"/>
                <a:ea typeface="+mn-ea"/>
                <a:cs typeface="+mn-cs"/>
              </a:defRPr>
            </a:lvl2pPr>
            <a:lvl3pPr marL="717550" indent="-266700" algn="l" defTabSz="457200" rtl="0" eaLnBrk="0" fontAlgn="base" hangingPunct="0">
              <a:lnSpc>
                <a:spcPts val="1650"/>
              </a:lnSpc>
              <a:spcBef>
                <a:spcPts val="1400"/>
              </a:spcBef>
              <a:spcAft>
                <a:spcPct val="0"/>
              </a:spcAft>
              <a:buClr>
                <a:srgbClr val="A8B6BC"/>
              </a:buClr>
              <a:buFont typeface="Lucida Grande" charset="0"/>
              <a:buChar char="➔"/>
              <a:defRPr sz="1200" b="1" kern="1200">
                <a:solidFill>
                  <a:srgbClr val="0A9FE0"/>
                </a:solidFill>
                <a:latin typeface="+mn-lt"/>
                <a:ea typeface="+mn-ea"/>
                <a:cs typeface="+mn-cs"/>
              </a:defRPr>
            </a:lvl3pPr>
            <a:lvl4pPr marL="266700" indent="1104900" algn="l" defTabSz="457200" rtl="0" eaLnBrk="0" fontAlgn="base" hangingPunct="0">
              <a:lnSpc>
                <a:spcPts val="1350"/>
              </a:lnSpc>
              <a:spcBef>
                <a:spcPts val="600"/>
              </a:spcBef>
              <a:spcAft>
                <a:spcPct val="0"/>
              </a:spcAft>
              <a:defRPr sz="1100" i="1" kern="1200">
                <a:solidFill>
                  <a:srgbClr val="BFBFBF"/>
                </a:solidFill>
                <a:latin typeface="+mn-lt"/>
                <a:ea typeface="+mn-ea"/>
                <a:cs typeface="+mn-cs"/>
              </a:defRPr>
            </a:lvl4pPr>
            <a:lvl5pPr marL="895350" indent="-177800" algn="l" defTabSz="457200" rtl="0" eaLnBrk="0" fontAlgn="base" hangingPunct="0">
              <a:lnSpc>
                <a:spcPts val="1300"/>
              </a:lnSpc>
              <a:spcBef>
                <a:spcPts val="1000"/>
              </a:spcBef>
              <a:spcAft>
                <a:spcPct val="0"/>
              </a:spcAft>
              <a:buClr>
                <a:srgbClr val="A8B6BC"/>
              </a:buClr>
              <a:buFont typeface="Lucida Grande" charset="0"/>
              <a:buChar char="➔"/>
              <a:defRPr sz="1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lnSpc>
                <a:spcPct val="150000"/>
              </a:lnSpc>
              <a:buNone/>
            </a:pPr>
            <a:r>
              <a:rPr lang="de-DE" altLang="de-DE" dirty="0">
                <a:solidFill>
                  <a:srgbClr val="898989"/>
                </a:solidFill>
              </a:rPr>
              <a:t>Prof. Winfried Meißner</a:t>
            </a:r>
            <a:br>
              <a:rPr lang="de-DE" altLang="de-DE" dirty="0">
                <a:solidFill>
                  <a:srgbClr val="898989"/>
                </a:solidFill>
              </a:rPr>
            </a:br>
            <a:r>
              <a:rPr lang="de-DE" altLang="de-DE" dirty="0">
                <a:solidFill>
                  <a:srgbClr val="898989"/>
                </a:solidFill>
              </a:rPr>
              <a:t>Klinik für Anästhesiologie und Intensivmedizin</a:t>
            </a:r>
            <a:br>
              <a:rPr lang="de-DE" altLang="de-DE" dirty="0">
                <a:solidFill>
                  <a:srgbClr val="898989"/>
                </a:solidFill>
              </a:rPr>
            </a:br>
            <a:r>
              <a:rPr lang="de-DE" altLang="de-DE" dirty="0">
                <a:solidFill>
                  <a:srgbClr val="898989"/>
                </a:solidFill>
              </a:rPr>
              <a:t>Universitätsklinikum Jena</a:t>
            </a:r>
          </a:p>
        </p:txBody>
      </p:sp>
    </p:spTree>
    <p:extLst>
      <p:ext uri="{BB962C8B-B14F-4D97-AF65-F5344CB8AC3E}">
        <p14:creationId xmlns:p14="http://schemas.microsoft.com/office/powerpoint/2010/main" val="1213389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51334D-1B54-2796-DE50-B17F36139220}"/>
              </a:ext>
            </a:extLst>
          </p:cNvPr>
          <p:cNvSpPr>
            <a:spLocks noGrp="1"/>
          </p:cNvSpPr>
          <p:nvPr>
            <p:ph type="title"/>
          </p:nvPr>
        </p:nvSpPr>
        <p:spPr/>
        <p:txBody>
          <a:bodyPr/>
          <a:lstStyle/>
          <a:p>
            <a:r>
              <a:rPr lang="de-DE" altLang="de-DE" sz="2000" dirty="0"/>
              <a:t>Wann sollten Schmerzen behandelt werden?</a:t>
            </a:r>
            <a:endParaRPr lang="de-DE" dirty="0"/>
          </a:p>
        </p:txBody>
      </p:sp>
      <p:sp>
        <p:nvSpPr>
          <p:cNvPr id="3" name="Inhaltsplatzhalter 2">
            <a:extLst>
              <a:ext uri="{FF2B5EF4-FFF2-40B4-BE49-F238E27FC236}">
                <a16:creationId xmlns:a16="http://schemas.microsoft.com/office/drawing/2014/main" id="{BFBF1395-12EE-D58E-D2CD-17AF1D447BF1}"/>
              </a:ext>
            </a:extLst>
          </p:cNvPr>
          <p:cNvSpPr>
            <a:spLocks noGrp="1"/>
          </p:cNvSpPr>
          <p:nvPr>
            <p:ph idx="1"/>
          </p:nvPr>
        </p:nvSpPr>
        <p:spPr/>
        <p:txBody>
          <a:bodyPr/>
          <a:lstStyle/>
          <a:p>
            <a:pPr defTabSz="914400">
              <a:lnSpc>
                <a:spcPct val="150000"/>
              </a:lnSpc>
              <a:buFont typeface="Lucida Grande" charset="0"/>
              <a:buChar char="→"/>
            </a:pPr>
            <a:r>
              <a:rPr lang="de-DE" altLang="de-DE" sz="1600" b="0" dirty="0"/>
              <a:t>Schmerzen sollten spätestens dann behandelt werden, wenn Sie dadurch nachts aufwachen, wenn tiefes Durchatmen oder Husten behindert werden oder Schmerzen Sie an der Mobilisation hindern.</a:t>
            </a:r>
          </a:p>
          <a:p>
            <a:pPr defTabSz="914400">
              <a:lnSpc>
                <a:spcPct val="150000"/>
              </a:lnSpc>
              <a:buFont typeface="Lucida Grande" charset="0"/>
              <a:buChar char="→"/>
            </a:pPr>
            <a:r>
              <a:rPr lang="de-DE" altLang="de-DE" sz="1600" b="0" dirty="0"/>
              <a:t>Falls Sie nach der Operation starke Schmerzen haben, melden Sie sich unverzüglich beim Stationspersonal. Je früher Schmerzen behandelt werden, desto geringer sind die Beeinträchtigungen durch Schmerzen.</a:t>
            </a:r>
          </a:p>
          <a:p>
            <a:pPr defTabSz="914400">
              <a:lnSpc>
                <a:spcPct val="150000"/>
              </a:lnSpc>
              <a:buFont typeface="Lucida Grande" charset="0"/>
              <a:buChar char="→"/>
            </a:pPr>
            <a:r>
              <a:rPr lang="de-DE" altLang="de-DE" sz="1600" b="0" dirty="0"/>
              <a:t>Die Vorstellung, man müsse die „Zähne zusammenbeißen</a:t>
            </a:r>
            <a:r>
              <a:rPr lang="ja-JP" altLang="de-DE" sz="1600" b="0" dirty="0"/>
              <a:t>“</a:t>
            </a:r>
            <a:r>
              <a:rPr lang="de-DE" altLang="ja-JP" sz="1600" b="0" dirty="0"/>
              <a:t> oder „starke Schmerzen gehören zu jeder Operation</a:t>
            </a:r>
            <a:r>
              <a:rPr lang="ja-JP" altLang="de-DE" sz="1600" b="0" dirty="0"/>
              <a:t>“</a:t>
            </a:r>
            <a:r>
              <a:rPr lang="de-DE" altLang="ja-JP" sz="1600" b="0" dirty="0"/>
              <a:t> sind veraltet.</a:t>
            </a:r>
            <a:endParaRPr lang="de-DE" altLang="de-DE" sz="1600" b="0" dirty="0"/>
          </a:p>
        </p:txBody>
      </p:sp>
    </p:spTree>
    <p:extLst>
      <p:ext uri="{BB962C8B-B14F-4D97-AF65-F5344CB8AC3E}">
        <p14:creationId xmlns:p14="http://schemas.microsoft.com/office/powerpoint/2010/main" val="1084252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F828FE01-954B-F529-953B-EFD59ABD5586}"/>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14A298E8-CC87-E2CD-ADA6-4FD65478C755}"/>
              </a:ext>
            </a:extLst>
          </p:cNvPr>
          <p:cNvSpPr>
            <a:spLocks noGrp="1"/>
          </p:cNvSpPr>
          <p:nvPr>
            <p:ph type="title"/>
          </p:nvPr>
        </p:nvSpPr>
        <p:spPr/>
        <p:txBody>
          <a:bodyPr/>
          <a:lstStyle/>
          <a:p>
            <a:pPr eaLnBrk="1" hangingPunct="1">
              <a:spcBef>
                <a:spcPct val="0"/>
              </a:spcBef>
            </a:pPr>
            <a:r>
              <a:rPr lang="de-DE" altLang="de-DE" sz="2000" dirty="0"/>
              <a:t>Was können Patientinnen und Patienten tun?</a:t>
            </a:r>
          </a:p>
        </p:txBody>
      </p:sp>
      <p:sp>
        <p:nvSpPr>
          <p:cNvPr id="3" name="Inhaltsplatzhalter 2">
            <a:extLst>
              <a:ext uri="{FF2B5EF4-FFF2-40B4-BE49-F238E27FC236}">
                <a16:creationId xmlns:a16="http://schemas.microsoft.com/office/drawing/2014/main" id="{3CF6512D-FF41-4977-1BB1-A63D8D0849C8}"/>
              </a:ext>
            </a:extLst>
          </p:cNvPr>
          <p:cNvSpPr>
            <a:spLocks noGrp="1"/>
          </p:cNvSpPr>
          <p:nvPr>
            <p:ph idx="1"/>
          </p:nvPr>
        </p:nvSpPr>
        <p:spPr>
          <a:xfrm>
            <a:off x="329939" y="2158409"/>
            <a:ext cx="6262247" cy="2572341"/>
          </a:xfrm>
        </p:spPr>
        <p:txBody>
          <a:bodyPr/>
          <a:lstStyle/>
          <a:p>
            <a:pPr defTabSz="914400">
              <a:lnSpc>
                <a:spcPct val="150000"/>
              </a:lnSpc>
              <a:buFont typeface="Lucida Grande" charset="0"/>
              <a:buChar char="→"/>
            </a:pPr>
            <a:r>
              <a:rPr lang="de-DE" altLang="de-DE" sz="1600" b="0" dirty="0"/>
              <a:t>Schmerzen, die Atmung oder Mobilisierung beeinträchtigen, sollten sofort behandelt werden. </a:t>
            </a:r>
            <a:br>
              <a:rPr lang="de-DE" altLang="de-DE" sz="1600" b="0" dirty="0"/>
            </a:br>
            <a:r>
              <a:rPr lang="de-DE" altLang="de-DE" sz="1600" b="0" dirty="0"/>
              <a:t>Ein geringer „Restschmerz</a:t>
            </a:r>
            <a:r>
              <a:rPr lang="ja-JP" altLang="de-DE" sz="1600" b="0" dirty="0"/>
              <a:t>“</a:t>
            </a:r>
            <a:r>
              <a:rPr lang="de-DE" altLang="ja-JP" sz="1600" b="0" dirty="0"/>
              <a:t> ist dagegen normal. </a:t>
            </a:r>
          </a:p>
          <a:p>
            <a:pPr defTabSz="914400">
              <a:lnSpc>
                <a:spcPct val="150000"/>
              </a:lnSpc>
              <a:buFont typeface="Lucida Grande" charset="0"/>
              <a:buChar char="→"/>
            </a:pPr>
            <a:r>
              <a:rPr lang="de-DE" altLang="de-DE" sz="1600" b="0" dirty="0"/>
              <a:t>Schmerzen sind auch ein </a:t>
            </a:r>
            <a:br>
              <a:rPr lang="de-DE" altLang="de-DE" sz="1600" b="0" dirty="0"/>
            </a:br>
            <a:r>
              <a:rPr lang="de-DE" altLang="de-DE" sz="1600" b="0" dirty="0"/>
              <a:t>Zeichen der Gewebereparatur nach einer Operation.</a:t>
            </a:r>
          </a:p>
        </p:txBody>
      </p:sp>
      <p:pic>
        <p:nvPicPr>
          <p:cNvPr id="6" name="Bild 6">
            <a:extLst>
              <a:ext uri="{FF2B5EF4-FFF2-40B4-BE49-F238E27FC236}">
                <a16:creationId xmlns:a16="http://schemas.microsoft.com/office/drawing/2014/main" id="{4CFA74C6-4BB1-6543-8F8A-453A095FAF6D}"/>
              </a:ext>
            </a:extLst>
          </p:cNvPr>
          <p:cNvPicPr>
            <a:picLocks noChangeAspect="1"/>
          </p:cNvPicPr>
          <p:nvPr/>
        </p:nvPicPr>
        <p:blipFill rotWithShape="1">
          <a:blip r:embed="rId2">
            <a:extLst>
              <a:ext uri="{28A0092B-C50C-407E-A947-70E740481C1C}">
                <a14:useLocalDpi xmlns:a14="http://schemas.microsoft.com/office/drawing/2010/main" val="0"/>
              </a:ext>
            </a:extLst>
          </a:blip>
          <a:srcRect l="6083" r="3778"/>
          <a:stretch/>
        </p:blipFill>
        <p:spPr bwMode="auto">
          <a:xfrm>
            <a:off x="8023591" y="2138313"/>
            <a:ext cx="3838470" cy="257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9863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D683B30D-A107-6678-CC14-BF4E4BD53901}"/>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DF68E1B0-F8A1-B9A9-8822-FAC2B6592530}"/>
              </a:ext>
            </a:extLst>
          </p:cNvPr>
          <p:cNvSpPr>
            <a:spLocks noGrp="1"/>
          </p:cNvSpPr>
          <p:nvPr>
            <p:ph type="title"/>
          </p:nvPr>
        </p:nvSpPr>
        <p:spPr/>
        <p:txBody>
          <a:bodyPr/>
          <a:lstStyle/>
          <a:p>
            <a:r>
              <a:rPr lang="de-DE" altLang="de-DE" sz="2000" dirty="0"/>
              <a:t>Was können Patientinnen und Patienten tun?</a:t>
            </a:r>
            <a:endParaRPr lang="de-DE" dirty="0"/>
          </a:p>
        </p:txBody>
      </p:sp>
      <p:sp>
        <p:nvSpPr>
          <p:cNvPr id="3" name="Inhaltsplatzhalter 2">
            <a:extLst>
              <a:ext uri="{FF2B5EF4-FFF2-40B4-BE49-F238E27FC236}">
                <a16:creationId xmlns:a16="http://schemas.microsoft.com/office/drawing/2014/main" id="{60BB987B-F6CF-0D8D-B0AB-6FFCCE62EA6F}"/>
              </a:ext>
            </a:extLst>
          </p:cNvPr>
          <p:cNvSpPr>
            <a:spLocks noGrp="1"/>
          </p:cNvSpPr>
          <p:nvPr>
            <p:ph idx="1"/>
          </p:nvPr>
        </p:nvSpPr>
        <p:spPr>
          <a:xfrm>
            <a:off x="336223" y="2362920"/>
            <a:ext cx="6202800" cy="2493871"/>
          </a:xfrm>
        </p:spPr>
        <p:txBody>
          <a:bodyPr/>
          <a:lstStyle/>
          <a:p>
            <a:pPr defTabSz="914400">
              <a:buFont typeface="Lucida Grande" charset="0"/>
              <a:buNone/>
            </a:pPr>
            <a:r>
              <a:rPr lang="de-DE" altLang="de-DE" sz="1600" b="0" dirty="0"/>
              <a:t>Falls Sie Fragen oder Bedenken zur vorgeschlagenen</a:t>
            </a:r>
          </a:p>
          <a:p>
            <a:pPr defTabSz="914400">
              <a:buFont typeface="Lucida Grande" charset="0"/>
              <a:buNone/>
            </a:pPr>
            <a:r>
              <a:rPr lang="de-DE" altLang="de-DE" b="0" dirty="0"/>
              <a:t>Schmerztherapie habe</a:t>
            </a:r>
            <a:r>
              <a:rPr lang="de-DE" altLang="de-DE" sz="1600" b="0" dirty="0"/>
              <a:t>n: </a:t>
            </a:r>
          </a:p>
          <a:p>
            <a:pPr defTabSz="914400">
              <a:buFont typeface="Lucida Grande" charset="0"/>
              <a:buNone/>
            </a:pPr>
            <a:endParaRPr lang="de-DE" altLang="de-DE" sz="1600" b="0" dirty="0"/>
          </a:p>
          <a:p>
            <a:pPr defTabSz="914400">
              <a:buFont typeface="Lucida Grande" charset="0"/>
              <a:buNone/>
            </a:pPr>
            <a:r>
              <a:rPr lang="de-DE" altLang="de-DE" sz="1600" dirty="0"/>
              <a:t>Bitte besprechen Sie diese mit Ihrer Anästhesistin </a:t>
            </a:r>
          </a:p>
          <a:p>
            <a:pPr defTabSz="914400">
              <a:buFont typeface="Lucida Grande" charset="0"/>
              <a:buNone/>
            </a:pPr>
            <a:r>
              <a:rPr lang="de-DE" altLang="de-DE" sz="1600" dirty="0"/>
              <a:t>oder Ihrem Anästhesisten! </a:t>
            </a:r>
          </a:p>
          <a:p>
            <a:pPr marL="0" indent="0">
              <a:buNone/>
            </a:pPr>
            <a:endParaRPr lang="de-DE" dirty="0"/>
          </a:p>
        </p:txBody>
      </p:sp>
      <p:pic>
        <p:nvPicPr>
          <p:cNvPr id="4" name="Bild 7">
            <a:extLst>
              <a:ext uri="{FF2B5EF4-FFF2-40B4-BE49-F238E27FC236}">
                <a16:creationId xmlns:a16="http://schemas.microsoft.com/office/drawing/2014/main" id="{3F51D53C-9B22-8DAF-5CFB-2AC51912DAA5}"/>
              </a:ext>
            </a:extLst>
          </p:cNvPr>
          <p:cNvPicPr>
            <a:picLocks noChangeAspect="1"/>
          </p:cNvPicPr>
          <p:nvPr/>
        </p:nvPicPr>
        <p:blipFill rotWithShape="1">
          <a:blip r:embed="rId2">
            <a:extLst>
              <a:ext uri="{28A0092B-C50C-407E-A947-70E740481C1C}">
                <a14:useLocalDpi xmlns:a14="http://schemas.microsoft.com/office/drawing/2010/main" val="0"/>
              </a:ext>
            </a:extLst>
          </a:blip>
          <a:srcRect l="5199" r="4555"/>
          <a:stretch/>
        </p:blipFill>
        <p:spPr bwMode="auto">
          <a:xfrm>
            <a:off x="8123727" y="2182065"/>
            <a:ext cx="3725766" cy="249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5621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umsplatzhalter 1">
            <a:extLst>
              <a:ext uri="{FF2B5EF4-FFF2-40B4-BE49-F238E27FC236}">
                <a16:creationId xmlns:a16="http://schemas.microsoft.com/office/drawing/2014/main" id="{5A671B15-9E14-0E35-E880-03221B95F1F6}"/>
              </a:ext>
            </a:extLst>
          </p:cNvPr>
          <p:cNvSpPr txBox="1">
            <a:spLocks noGrp="1"/>
          </p:cNvSpPr>
          <p:nvPr/>
        </p:nvSpPr>
        <p:spPr bwMode="auto">
          <a:xfrm>
            <a:off x="8763000" y="7938"/>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503111B6-4472-4BBA-A38C-9AD6F2FE11EE}" type="datetime1">
              <a:rPr lang="de-DE" altLang="de-DE" sz="1000" b="0">
                <a:solidFill>
                  <a:schemeClr val="bg2"/>
                </a:solidFill>
                <a:latin typeface="Verdana" panose="020B0604030504040204" pitchFamily="34" charset="0"/>
              </a:rPr>
              <a:pPr algn="r" defTabSz="914400">
                <a:spcBef>
                  <a:spcPct val="0"/>
                </a:spcBef>
                <a:buClrTx/>
                <a:buFont typeface="Lucida Grande" charset="0"/>
                <a:buNone/>
              </a:pPr>
              <a:t>13.06.2024</a:t>
            </a:fld>
            <a:endParaRPr lang="de-DE" altLang="de-DE" sz="1000" b="0">
              <a:latin typeface="Verdana" panose="020B0604030504040204" pitchFamily="34" charset="0"/>
            </a:endParaRPr>
          </a:p>
        </p:txBody>
      </p:sp>
      <p:sp>
        <p:nvSpPr>
          <p:cNvPr id="28675" name="Foliennummernplatzhalter 3">
            <a:extLst>
              <a:ext uri="{FF2B5EF4-FFF2-40B4-BE49-F238E27FC236}">
                <a16:creationId xmlns:a16="http://schemas.microsoft.com/office/drawing/2014/main" id="{B83EE362-71F9-3B98-0C8C-DF5CB33FA818}"/>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D7DFB5BC-DCEC-4862-8E3E-7F4FCD15439D}" type="slidenum">
              <a:rPr lang="de-DE" altLang="de-DE" sz="1000" b="0">
                <a:solidFill>
                  <a:schemeClr val="bg2"/>
                </a:solidFill>
                <a:latin typeface="Verdana" panose="020B0604030504040204" pitchFamily="34" charset="0"/>
              </a:rPr>
              <a:pPr algn="r" defTabSz="914400">
                <a:spcBef>
                  <a:spcPct val="0"/>
                </a:spcBef>
                <a:buClrTx/>
                <a:buFont typeface="Lucida Grande" charset="0"/>
                <a:buNone/>
              </a:pPr>
              <a:t>22</a:t>
            </a:fld>
            <a:endParaRPr lang="de-DE" altLang="de-DE" sz="1000" b="0">
              <a:solidFill>
                <a:schemeClr val="bg2"/>
              </a:solidFill>
              <a:latin typeface="Verdana" panose="020B0604030504040204" pitchFamily="34" charset="0"/>
            </a:endParaRPr>
          </a:p>
        </p:txBody>
      </p:sp>
      <p:sp>
        <p:nvSpPr>
          <p:cNvPr id="28676" name="Untertitel 2">
            <a:extLst>
              <a:ext uri="{FF2B5EF4-FFF2-40B4-BE49-F238E27FC236}">
                <a16:creationId xmlns:a16="http://schemas.microsoft.com/office/drawing/2014/main" id="{D3032526-8C6C-6146-820B-A9F7BF8D6FE9}"/>
              </a:ext>
            </a:extLst>
          </p:cNvPr>
          <p:cNvSpPr>
            <a:spLocks/>
          </p:cNvSpPr>
          <p:nvPr/>
        </p:nvSpPr>
        <p:spPr bwMode="auto">
          <a:xfrm>
            <a:off x="342900" y="1882221"/>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Woran kann man erkennen, </a:t>
            </a:r>
            <a:br>
              <a:rPr lang="de-DE" altLang="de-DE" sz="4000" dirty="0"/>
            </a:br>
            <a:r>
              <a:rPr lang="de-DE" altLang="de-DE" sz="4000" dirty="0"/>
              <a:t>ob eine gute Schmerztherapie angeboten wird?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954611-7194-30B1-7C5D-585600F8EE30}"/>
              </a:ext>
            </a:extLst>
          </p:cNvPr>
          <p:cNvSpPr>
            <a:spLocks noGrp="1"/>
          </p:cNvSpPr>
          <p:nvPr>
            <p:ph type="title"/>
          </p:nvPr>
        </p:nvSpPr>
        <p:spPr/>
        <p:txBody>
          <a:bodyPr/>
          <a:lstStyle/>
          <a:p>
            <a:r>
              <a:rPr lang="de-DE" altLang="de-DE" sz="2000" dirty="0"/>
              <a:t>Woran kann man erkennen, ob eine gute Schmerztherapie angeboten wird?</a:t>
            </a:r>
            <a:endParaRPr lang="de-DE" dirty="0"/>
          </a:p>
        </p:txBody>
      </p:sp>
      <p:sp>
        <p:nvSpPr>
          <p:cNvPr id="3" name="Inhaltsplatzhalter 2">
            <a:extLst>
              <a:ext uri="{FF2B5EF4-FFF2-40B4-BE49-F238E27FC236}">
                <a16:creationId xmlns:a16="http://schemas.microsoft.com/office/drawing/2014/main" id="{41550300-21F3-6A4F-4FC3-AF6837F07EC2}"/>
              </a:ext>
            </a:extLst>
          </p:cNvPr>
          <p:cNvSpPr>
            <a:spLocks noGrp="1"/>
          </p:cNvSpPr>
          <p:nvPr>
            <p:ph idx="1"/>
          </p:nvPr>
        </p:nvSpPr>
        <p:spPr/>
        <p:txBody>
          <a:bodyPr/>
          <a:lstStyle/>
          <a:p>
            <a:pPr defTabSz="914400">
              <a:lnSpc>
                <a:spcPct val="150000"/>
              </a:lnSpc>
              <a:buFont typeface="Lucida Grande" charset="0"/>
              <a:buChar char="→"/>
            </a:pPr>
            <a:r>
              <a:rPr lang="de-DE" altLang="de-DE" sz="1600" b="0" dirty="0"/>
              <a:t>Fragen Sie vor einer geplanten Operation nach den zur Verfügung stehenden Schmerztherapieverfahren.</a:t>
            </a:r>
          </a:p>
          <a:p>
            <a:pPr defTabSz="914400">
              <a:lnSpc>
                <a:spcPct val="150000"/>
              </a:lnSpc>
              <a:buFont typeface="Lucida Grande" charset="0"/>
              <a:buChar char="→"/>
            </a:pPr>
            <a:r>
              <a:rPr lang="de-DE" altLang="de-DE" sz="1600" b="0" dirty="0"/>
              <a:t>Erkundigen Sie sich, ob ein „Akutschmerzdienst</a:t>
            </a:r>
            <a:r>
              <a:rPr lang="ja-JP" altLang="de-DE" sz="1600" b="0" dirty="0"/>
              <a:t>“</a:t>
            </a:r>
            <a:r>
              <a:rPr lang="de-DE" altLang="ja-JP" sz="1600" b="0" dirty="0"/>
              <a:t> vorhanden ist. Dabei handelt es sich um ein spezialisiertes Team, das sich nach der Operation um die Reduktion der Schmerzen kümmert.</a:t>
            </a:r>
          </a:p>
          <a:p>
            <a:pPr defTabSz="914400">
              <a:lnSpc>
                <a:spcPct val="150000"/>
              </a:lnSpc>
              <a:buFont typeface="Lucida Grande" charset="0"/>
              <a:buChar char="→"/>
            </a:pPr>
            <a:r>
              <a:rPr lang="de-DE" altLang="de-DE" sz="1600" b="0" dirty="0"/>
              <a:t>Sprechen Sie auch Ihre Operateurin oder Ihren Operateur an, um gewebeschonende Operationsverfahren bei dem geplanten Eingriff möglich sind.</a:t>
            </a:r>
          </a:p>
          <a:p>
            <a:pPr defTabSz="914400">
              <a:lnSpc>
                <a:spcPct val="150000"/>
              </a:lnSpc>
              <a:buFont typeface="Lucida Grande" charset="0"/>
              <a:buChar char="→"/>
            </a:pPr>
            <a:r>
              <a:rPr lang="de-DE" altLang="de-DE" sz="1600" b="0" dirty="0"/>
              <a:t>Eine lokale Betäubung des Operationsfeldes zusätzlich zu Anästhesie ist bei fast allen Operationen sinnvoll. Sprechen Sie Ihre Operateurin oder Ihren Operateur darauf an. </a:t>
            </a:r>
          </a:p>
          <a:p>
            <a:pPr defTabSz="914400">
              <a:lnSpc>
                <a:spcPct val="150000"/>
              </a:lnSpc>
              <a:buFont typeface="Lucida Grande" charset="0"/>
              <a:buChar char="→"/>
            </a:pPr>
            <a:r>
              <a:rPr lang="de-DE" altLang="de-DE" sz="1600" b="0" dirty="0"/>
              <a:t>Werden Sie nach der Operation regelmäßig nach Beschwerden und Schmerzen befragt?</a:t>
            </a:r>
          </a:p>
        </p:txBody>
      </p:sp>
    </p:spTree>
    <p:extLst>
      <p:ext uri="{BB962C8B-B14F-4D97-AF65-F5344CB8AC3E}">
        <p14:creationId xmlns:p14="http://schemas.microsoft.com/office/powerpoint/2010/main" val="3406306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954611-7194-30B1-7C5D-585600F8EE30}"/>
              </a:ext>
            </a:extLst>
          </p:cNvPr>
          <p:cNvSpPr>
            <a:spLocks noGrp="1"/>
          </p:cNvSpPr>
          <p:nvPr>
            <p:ph type="title"/>
          </p:nvPr>
        </p:nvSpPr>
        <p:spPr/>
        <p:txBody>
          <a:bodyPr/>
          <a:lstStyle/>
          <a:p>
            <a:r>
              <a:rPr lang="de-DE" altLang="de-DE" sz="2000" dirty="0"/>
              <a:t>Woran kann man erkennen, ob eine gute Schmerztherapie angeboten wird?</a:t>
            </a:r>
            <a:endParaRPr lang="de-DE" dirty="0"/>
          </a:p>
        </p:txBody>
      </p:sp>
      <p:sp>
        <p:nvSpPr>
          <p:cNvPr id="3" name="Inhaltsplatzhalter 2">
            <a:extLst>
              <a:ext uri="{FF2B5EF4-FFF2-40B4-BE49-F238E27FC236}">
                <a16:creationId xmlns:a16="http://schemas.microsoft.com/office/drawing/2014/main" id="{41550300-21F3-6A4F-4FC3-AF6837F07EC2}"/>
              </a:ext>
            </a:extLst>
          </p:cNvPr>
          <p:cNvSpPr>
            <a:spLocks noGrp="1"/>
          </p:cNvSpPr>
          <p:nvPr>
            <p:ph idx="1"/>
          </p:nvPr>
        </p:nvSpPr>
        <p:spPr/>
        <p:txBody>
          <a:bodyPr/>
          <a:lstStyle/>
          <a:p>
            <a:pPr defTabSz="914400">
              <a:lnSpc>
                <a:spcPct val="150000"/>
              </a:lnSpc>
              <a:buFont typeface="Lucida Grande" charset="0"/>
              <a:buChar char="→"/>
            </a:pPr>
            <a:r>
              <a:rPr lang="de-DE" altLang="de-DE" sz="1600" b="0" dirty="0"/>
              <a:t>Wenn Ihr Krankenhaus sich an einem freiwilligen Qualitätsvergleich in der postoperativen </a:t>
            </a:r>
            <a:br>
              <a:rPr lang="de-DE" altLang="de-DE" sz="1600" b="0" dirty="0"/>
            </a:br>
            <a:r>
              <a:rPr lang="de-DE" altLang="de-DE" sz="1600" b="0" dirty="0"/>
              <a:t>Schmerztherapie („QUIPS</a:t>
            </a:r>
            <a:r>
              <a:rPr lang="ja-JP" altLang="de-DE" sz="1600" b="0" dirty="0"/>
              <a:t>“</a:t>
            </a:r>
            <a:r>
              <a:rPr lang="de-DE" altLang="ja-JP" sz="1600" b="0" dirty="0"/>
              <a:t>) teilnimmt, ist dies </a:t>
            </a:r>
            <a:br>
              <a:rPr lang="de-DE" altLang="ja-JP" sz="1600" b="0" dirty="0"/>
            </a:br>
            <a:r>
              <a:rPr lang="de-DE" altLang="ja-JP" sz="1600" b="0" dirty="0"/>
              <a:t>oft ein Zeichen dafür, dass Schmerztherapie </a:t>
            </a:r>
            <a:br>
              <a:rPr lang="de-DE" altLang="ja-JP" sz="1600" b="0" dirty="0"/>
            </a:br>
            <a:r>
              <a:rPr lang="de-DE" altLang="ja-JP" sz="1600" b="0" dirty="0"/>
              <a:t>dort sehr ernst genommen wird. Fragen Sie danach.</a:t>
            </a:r>
          </a:p>
          <a:p>
            <a:pPr defTabSz="914400">
              <a:lnSpc>
                <a:spcPct val="150000"/>
              </a:lnSpc>
              <a:buFont typeface="Lucida Grande" charset="0"/>
              <a:buChar char="→"/>
            </a:pPr>
            <a:r>
              <a:rPr lang="de-DE" altLang="de-DE" sz="1600" b="0" dirty="0"/>
              <a:t>Auch Schmerz-Zertifizierungsverfahren sind ein Hinweis darauf, dass Schmerztherapie auf einem hohen Qualitätsniveau stattfindet.</a:t>
            </a:r>
          </a:p>
          <a:p>
            <a:pPr defTabSz="914400">
              <a:lnSpc>
                <a:spcPct val="150000"/>
              </a:lnSpc>
              <a:buFont typeface="Lucida Grande" charset="0"/>
              <a:buChar char="→"/>
            </a:pPr>
            <a:endParaRPr lang="de-DE" altLang="de-DE" sz="1600" b="0" dirty="0"/>
          </a:p>
        </p:txBody>
      </p:sp>
      <p:pic>
        <p:nvPicPr>
          <p:cNvPr id="4" name="Bild 2">
            <a:extLst>
              <a:ext uri="{FF2B5EF4-FFF2-40B4-BE49-F238E27FC236}">
                <a16:creationId xmlns:a16="http://schemas.microsoft.com/office/drawing/2014/main" id="{914A3651-DAEB-A794-B07C-35044F57070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89138" y="4109933"/>
            <a:ext cx="867546" cy="861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 3">
            <a:extLst>
              <a:ext uri="{FF2B5EF4-FFF2-40B4-BE49-F238E27FC236}">
                <a16:creationId xmlns:a16="http://schemas.microsoft.com/office/drawing/2014/main" id="{F236021E-52FA-D9B2-A993-BF035B2271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893" y="4109933"/>
            <a:ext cx="913624" cy="81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3381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umsplatzhalter 1">
            <a:extLst>
              <a:ext uri="{FF2B5EF4-FFF2-40B4-BE49-F238E27FC236}">
                <a16:creationId xmlns:a16="http://schemas.microsoft.com/office/drawing/2014/main" id="{316EB249-8A6D-E74D-5B94-8C8B1C965A65}"/>
              </a:ext>
            </a:extLst>
          </p:cNvPr>
          <p:cNvSpPr txBox="1">
            <a:spLocks noGrp="1"/>
          </p:cNvSpPr>
          <p:nvPr/>
        </p:nvSpPr>
        <p:spPr bwMode="auto">
          <a:xfrm>
            <a:off x="8763000" y="7938"/>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61D96CFB-5CF2-4C61-B545-2140DCE16EE7}" type="datetime1">
              <a:rPr lang="de-DE" altLang="de-DE" sz="1000" b="0">
                <a:solidFill>
                  <a:schemeClr val="bg2"/>
                </a:solidFill>
                <a:latin typeface="Verdana" panose="020B0604030504040204" pitchFamily="34" charset="0"/>
              </a:rPr>
              <a:pPr algn="r" defTabSz="914400">
                <a:spcBef>
                  <a:spcPct val="0"/>
                </a:spcBef>
                <a:buClrTx/>
                <a:buFont typeface="Lucida Grande" charset="0"/>
                <a:buNone/>
              </a:pPr>
              <a:t>13.06.2024</a:t>
            </a:fld>
            <a:endParaRPr lang="de-DE" altLang="de-DE" sz="1000" b="0">
              <a:latin typeface="Verdana" panose="020B0604030504040204" pitchFamily="34" charset="0"/>
            </a:endParaRPr>
          </a:p>
        </p:txBody>
      </p:sp>
      <p:sp>
        <p:nvSpPr>
          <p:cNvPr id="32771" name="Foliennummernplatzhalter 3">
            <a:extLst>
              <a:ext uri="{FF2B5EF4-FFF2-40B4-BE49-F238E27FC236}">
                <a16:creationId xmlns:a16="http://schemas.microsoft.com/office/drawing/2014/main" id="{954D4B3A-B375-9173-FE59-82F9F1AC4180}"/>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CAECBAE9-077C-40ED-B660-315817390CF5}" type="slidenum">
              <a:rPr lang="de-DE" altLang="de-DE" sz="1000" b="0">
                <a:solidFill>
                  <a:schemeClr val="bg2"/>
                </a:solidFill>
                <a:latin typeface="Verdana" panose="020B0604030504040204" pitchFamily="34" charset="0"/>
              </a:rPr>
              <a:pPr algn="r" defTabSz="914400">
                <a:spcBef>
                  <a:spcPct val="0"/>
                </a:spcBef>
                <a:buClrTx/>
                <a:buFont typeface="Lucida Grande" charset="0"/>
                <a:buNone/>
              </a:pPr>
              <a:t>25</a:t>
            </a:fld>
            <a:endParaRPr lang="de-DE" altLang="de-DE" sz="1000" b="0">
              <a:solidFill>
                <a:schemeClr val="bg2"/>
              </a:solidFill>
              <a:latin typeface="Verdana" panose="020B0604030504040204" pitchFamily="34" charset="0"/>
            </a:endParaRPr>
          </a:p>
        </p:txBody>
      </p:sp>
      <p:sp>
        <p:nvSpPr>
          <p:cNvPr id="32772" name="Untertitel 2">
            <a:extLst>
              <a:ext uri="{FF2B5EF4-FFF2-40B4-BE49-F238E27FC236}">
                <a16:creationId xmlns:a16="http://schemas.microsoft.com/office/drawing/2014/main" id="{2F6715ED-B31E-9C5F-1B55-AD3FB25C591E}"/>
              </a:ext>
            </a:extLst>
          </p:cNvPr>
          <p:cNvSpPr>
            <a:spLocks/>
          </p:cNvSpPr>
          <p:nvPr/>
        </p:nvSpPr>
        <p:spPr bwMode="auto">
          <a:xfrm>
            <a:off x="342901" y="1883743"/>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Weiterführende Informationen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23F137-5CE7-6B25-8288-BB11C19F8C80}"/>
              </a:ext>
            </a:extLst>
          </p:cNvPr>
          <p:cNvSpPr>
            <a:spLocks noGrp="1"/>
          </p:cNvSpPr>
          <p:nvPr>
            <p:ph type="title"/>
          </p:nvPr>
        </p:nvSpPr>
        <p:spPr/>
        <p:txBody>
          <a:bodyPr/>
          <a:lstStyle/>
          <a:p>
            <a:r>
              <a:rPr lang="de-DE" altLang="de-DE" dirty="0"/>
              <a:t>A</a:t>
            </a:r>
            <a:r>
              <a:rPr lang="de-DE" altLang="de-DE" sz="2000" dirty="0"/>
              <a:t>usführliche „Patientenleitlinie</a:t>
            </a:r>
            <a:r>
              <a:rPr lang="ja-JP" altLang="de-DE" sz="2000" dirty="0"/>
              <a:t>“</a:t>
            </a:r>
            <a:r>
              <a:rPr lang="de-DE" altLang="ja-JP" sz="2000" dirty="0"/>
              <a:t> zur postoperativen Schmerztherapie</a:t>
            </a:r>
            <a:endParaRPr lang="de-DE" dirty="0"/>
          </a:p>
        </p:txBody>
      </p:sp>
      <p:sp>
        <p:nvSpPr>
          <p:cNvPr id="3" name="Inhaltsplatzhalter 2">
            <a:extLst>
              <a:ext uri="{FF2B5EF4-FFF2-40B4-BE49-F238E27FC236}">
                <a16:creationId xmlns:a16="http://schemas.microsoft.com/office/drawing/2014/main" id="{DA48B47F-EF01-FEAC-8F3F-4AB47DDEE280}"/>
              </a:ext>
            </a:extLst>
          </p:cNvPr>
          <p:cNvSpPr>
            <a:spLocks noGrp="1"/>
          </p:cNvSpPr>
          <p:nvPr>
            <p:ph idx="1"/>
          </p:nvPr>
        </p:nvSpPr>
        <p:spPr/>
        <p:txBody>
          <a:bodyPr/>
          <a:lstStyle/>
          <a:p>
            <a:pPr defTabSz="914400">
              <a:buFont typeface="Lucida Grande" charset="0"/>
              <a:buNone/>
            </a:pPr>
            <a:endParaRPr lang="de-DE" altLang="ja-JP" sz="1400" b="0" dirty="0"/>
          </a:p>
          <a:p>
            <a:pPr defTabSz="914400">
              <a:buFont typeface="Lucida Grande" charset="0"/>
              <a:buNone/>
            </a:pPr>
            <a:r>
              <a:rPr lang="de-DE" altLang="de-DE" sz="1400" b="0" dirty="0">
                <a:solidFill>
                  <a:srgbClr val="0A9FE0"/>
                </a:solidFill>
              </a:rPr>
              <a:t>http://www.awmf.org/leitlinien/detail/ll/001-025.html</a:t>
            </a:r>
            <a:br>
              <a:rPr lang="de-DE" altLang="de-DE" sz="1400" b="0" dirty="0">
                <a:solidFill>
                  <a:srgbClr val="0A9FE0"/>
                </a:solidFill>
              </a:rPr>
            </a:br>
            <a:endParaRPr lang="de-DE" altLang="de-DE" sz="1400" b="0" dirty="0">
              <a:solidFill>
                <a:srgbClr val="0A9FE0"/>
              </a:solidFill>
            </a:endParaRPr>
          </a:p>
          <a:p>
            <a:pPr defTabSz="914400">
              <a:buFont typeface="Lucida Grande" charset="0"/>
              <a:buNone/>
            </a:pPr>
            <a:r>
              <a:rPr lang="de-DE" altLang="de-DE" b="0" i="1" dirty="0"/>
              <a:t>Auch wenn diese zur Zeit bearbeitet wird, enthält sie eine Fülle weiterführender Informationen.</a:t>
            </a:r>
          </a:p>
          <a:p>
            <a:pPr marL="0" indent="0">
              <a:buNone/>
            </a:pPr>
            <a:endParaRPr lang="de-DE" dirty="0"/>
          </a:p>
        </p:txBody>
      </p:sp>
      <p:pic>
        <p:nvPicPr>
          <p:cNvPr id="5" name="Picture 5">
            <a:extLst>
              <a:ext uri="{FF2B5EF4-FFF2-40B4-BE49-F238E27FC236}">
                <a16:creationId xmlns:a16="http://schemas.microsoft.com/office/drawing/2014/main" id="{5550B90A-44C5-60C8-BA8B-655C88B495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507" y="3150658"/>
            <a:ext cx="3911600"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5848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EF2B48FD-853F-C09B-7B84-76425DA3128F}"/>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EBFE2902-885D-3A83-6CBB-8F20740CE19C}"/>
              </a:ext>
            </a:extLst>
          </p:cNvPr>
          <p:cNvSpPr>
            <a:spLocks noGrp="1"/>
          </p:cNvSpPr>
          <p:nvPr>
            <p:ph type="title"/>
          </p:nvPr>
        </p:nvSpPr>
        <p:spPr/>
        <p:txBody>
          <a:bodyPr/>
          <a:lstStyle/>
          <a:p>
            <a:r>
              <a:rPr lang="de-DE" dirty="0"/>
              <a:t>Fragen zur Operation</a:t>
            </a:r>
          </a:p>
        </p:txBody>
      </p:sp>
      <p:sp>
        <p:nvSpPr>
          <p:cNvPr id="3" name="Inhaltsplatzhalter 2">
            <a:extLst>
              <a:ext uri="{FF2B5EF4-FFF2-40B4-BE49-F238E27FC236}">
                <a16:creationId xmlns:a16="http://schemas.microsoft.com/office/drawing/2014/main" id="{ABA15F4D-3FDA-EC61-8048-D787C469942A}"/>
              </a:ext>
            </a:extLst>
          </p:cNvPr>
          <p:cNvSpPr>
            <a:spLocks noGrp="1"/>
          </p:cNvSpPr>
          <p:nvPr>
            <p:ph idx="1"/>
          </p:nvPr>
        </p:nvSpPr>
        <p:spPr>
          <a:xfrm>
            <a:off x="329939" y="2121622"/>
            <a:ext cx="5766061" cy="2614755"/>
          </a:xfrm>
        </p:spPr>
        <p:txBody>
          <a:bodyPr/>
          <a:lstStyle/>
          <a:p>
            <a:pPr defTabSz="914400">
              <a:buFont typeface="Lucida Grande" charset="0"/>
              <a:buNone/>
            </a:pPr>
            <a:r>
              <a:rPr lang="de-DE" altLang="de-DE" sz="1600" b="0" dirty="0"/>
              <a:t>Sprechen Sie bei allen Fragen zur Schmerztherapie nach</a:t>
            </a:r>
          </a:p>
          <a:p>
            <a:pPr defTabSz="914400">
              <a:buFont typeface="Lucida Grande" charset="0"/>
              <a:buNone/>
            </a:pPr>
            <a:r>
              <a:rPr lang="de-DE" altLang="de-DE" sz="1600" b="0" dirty="0"/>
              <a:t>Operationen Ihre Narkoseärztin oder Ihren Narkosearzt an. </a:t>
            </a:r>
          </a:p>
          <a:p>
            <a:pPr defTabSz="914400">
              <a:buFont typeface="Lucida Grande" charset="0"/>
              <a:buNone/>
            </a:pPr>
            <a:endParaRPr lang="de-DE" altLang="de-DE" sz="1600" b="0" dirty="0"/>
          </a:p>
          <a:p>
            <a:pPr defTabSz="914400">
              <a:buFont typeface="Lucida Grande" charset="0"/>
              <a:buNone/>
            </a:pPr>
            <a:r>
              <a:rPr lang="de-DE" altLang="de-DE" sz="1600" dirty="0"/>
              <a:t>Anästhesistinnen und Anästhesisten haben eine </a:t>
            </a:r>
          </a:p>
          <a:p>
            <a:pPr defTabSz="914400">
              <a:buFont typeface="Lucida Grande" charset="0"/>
              <a:buNone/>
            </a:pPr>
            <a:r>
              <a:rPr lang="de-DE" altLang="de-DE" sz="1600" dirty="0"/>
              <a:t>ausführliche Ausbildung im Bereich der Schmerztherapie</a:t>
            </a:r>
          </a:p>
          <a:p>
            <a:pPr defTabSz="914400">
              <a:buFont typeface="Lucida Grande" charset="0"/>
              <a:buNone/>
            </a:pPr>
            <a:r>
              <a:rPr lang="de-DE" altLang="de-DE" sz="1600" dirty="0"/>
              <a:t>und sind daher Expertinnen und Experten auf diesem </a:t>
            </a:r>
          </a:p>
          <a:p>
            <a:pPr defTabSz="914400">
              <a:buFont typeface="Lucida Grande" charset="0"/>
              <a:buNone/>
            </a:pPr>
            <a:r>
              <a:rPr lang="de-DE" altLang="de-DE" sz="1600" dirty="0"/>
              <a:t>Gebiet.</a:t>
            </a:r>
          </a:p>
          <a:p>
            <a:pPr marL="0" indent="0">
              <a:buNone/>
            </a:pPr>
            <a:endParaRPr lang="de-DE" dirty="0"/>
          </a:p>
        </p:txBody>
      </p:sp>
      <p:pic>
        <p:nvPicPr>
          <p:cNvPr id="6" name="Bild 5">
            <a:extLst>
              <a:ext uri="{FF2B5EF4-FFF2-40B4-BE49-F238E27FC236}">
                <a16:creationId xmlns:a16="http://schemas.microsoft.com/office/drawing/2014/main" id="{E591F264-174D-F1D5-8699-C489B9A9B469}"/>
              </a:ext>
            </a:extLst>
          </p:cNvPr>
          <p:cNvPicPr>
            <a:picLocks noChangeAspect="1"/>
          </p:cNvPicPr>
          <p:nvPr/>
        </p:nvPicPr>
        <p:blipFill rotWithShape="1">
          <a:blip r:embed="rId2">
            <a:extLst>
              <a:ext uri="{28A0092B-C50C-407E-A947-70E740481C1C}">
                <a14:useLocalDpi xmlns:a14="http://schemas.microsoft.com/office/drawing/2010/main" val="0"/>
              </a:ext>
            </a:extLst>
          </a:blip>
          <a:srcRect l="5177" r="4985"/>
          <a:stretch/>
        </p:blipFill>
        <p:spPr bwMode="auto">
          <a:xfrm>
            <a:off x="7958292" y="2121622"/>
            <a:ext cx="3888713" cy="261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978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CDEEF72-3AD7-5CE2-44CD-AA1B07E422AE}"/>
              </a:ext>
            </a:extLst>
          </p:cNvPr>
          <p:cNvSpPr/>
          <p:nvPr/>
        </p:nvSpPr>
        <p:spPr>
          <a:xfrm>
            <a:off x="0" y="1465262"/>
            <a:ext cx="12192000" cy="53927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pic>
        <p:nvPicPr>
          <p:cNvPr id="8" name="Grafik 7">
            <a:extLst>
              <a:ext uri="{FF2B5EF4-FFF2-40B4-BE49-F238E27FC236}">
                <a16:creationId xmlns:a16="http://schemas.microsoft.com/office/drawing/2014/main" id="{2C6C63E1-6B79-0AA3-C9A8-79CF7CDBC3F8}"/>
              </a:ext>
            </a:extLst>
          </p:cNvPr>
          <p:cNvPicPr>
            <a:picLocks noChangeAspect="1"/>
          </p:cNvPicPr>
          <p:nvPr/>
        </p:nvPicPr>
        <p:blipFill>
          <a:blip r:embed="rId2"/>
          <a:stretch>
            <a:fillRect/>
          </a:stretch>
        </p:blipFill>
        <p:spPr>
          <a:xfrm>
            <a:off x="6096000" y="4913324"/>
            <a:ext cx="6096000" cy="1944675"/>
          </a:xfrm>
          <a:prstGeom prst="rect">
            <a:avLst/>
          </a:prstGeom>
        </p:spPr>
      </p:pic>
      <p:pic>
        <p:nvPicPr>
          <p:cNvPr id="10" name="Grafik 9">
            <a:extLst>
              <a:ext uri="{FF2B5EF4-FFF2-40B4-BE49-F238E27FC236}">
                <a16:creationId xmlns:a16="http://schemas.microsoft.com/office/drawing/2014/main" id="{B30A37FB-7168-AB04-E2ED-361C8D7AB128}"/>
              </a:ext>
            </a:extLst>
          </p:cNvPr>
          <p:cNvPicPr>
            <a:picLocks noChangeAspect="1"/>
          </p:cNvPicPr>
          <p:nvPr/>
        </p:nvPicPr>
        <p:blipFill>
          <a:blip r:embed="rId3"/>
          <a:stretch>
            <a:fillRect/>
          </a:stretch>
        </p:blipFill>
        <p:spPr>
          <a:xfrm>
            <a:off x="116961" y="5859873"/>
            <a:ext cx="3138194" cy="981309"/>
          </a:xfrm>
          <a:prstGeom prst="rect">
            <a:avLst/>
          </a:prstGeom>
        </p:spPr>
      </p:pic>
      <p:pic>
        <p:nvPicPr>
          <p:cNvPr id="12" name="Grafik 11">
            <a:extLst>
              <a:ext uri="{FF2B5EF4-FFF2-40B4-BE49-F238E27FC236}">
                <a16:creationId xmlns:a16="http://schemas.microsoft.com/office/drawing/2014/main" id="{F2F1A4B6-6DC8-BAF6-91B0-503E6A043AB9}"/>
              </a:ext>
            </a:extLst>
          </p:cNvPr>
          <p:cNvPicPr>
            <a:picLocks noChangeAspect="1"/>
          </p:cNvPicPr>
          <p:nvPr/>
        </p:nvPicPr>
        <p:blipFill>
          <a:blip r:embed="rId4"/>
          <a:stretch>
            <a:fillRect/>
          </a:stretch>
        </p:blipFill>
        <p:spPr>
          <a:xfrm>
            <a:off x="3437583" y="5938023"/>
            <a:ext cx="2389990" cy="835916"/>
          </a:xfrm>
          <a:prstGeom prst="rect">
            <a:avLst/>
          </a:prstGeom>
        </p:spPr>
      </p:pic>
      <p:sp>
        <p:nvSpPr>
          <p:cNvPr id="2" name="Untertitel 2">
            <a:extLst>
              <a:ext uri="{FF2B5EF4-FFF2-40B4-BE49-F238E27FC236}">
                <a16:creationId xmlns:a16="http://schemas.microsoft.com/office/drawing/2014/main" id="{998372CD-5959-C4E8-5CF0-35F6750D9EDE}"/>
              </a:ext>
            </a:extLst>
          </p:cNvPr>
          <p:cNvSpPr>
            <a:spLocks/>
          </p:cNvSpPr>
          <p:nvPr/>
        </p:nvSpPr>
        <p:spPr bwMode="auto">
          <a:xfrm>
            <a:off x="347924" y="1890050"/>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a:t>Vielen Dank </a:t>
            </a:r>
            <a:r>
              <a:rPr lang="de-DE" altLang="de-DE" sz="4000" dirty="0"/>
              <a:t>für</a:t>
            </a:r>
          </a:p>
          <a:p>
            <a:pPr eaLnBrk="1" hangingPunct="1">
              <a:buFont typeface="Lucida Grande" charset="0"/>
              <a:buNone/>
            </a:pPr>
            <a:r>
              <a:rPr lang="de-DE" altLang="de-DE" sz="4000" dirty="0"/>
              <a:t>Ihre Aufmerksamkeit!</a:t>
            </a:r>
          </a:p>
        </p:txBody>
      </p:sp>
    </p:spTree>
    <p:extLst>
      <p:ext uri="{BB962C8B-B14F-4D97-AF65-F5344CB8AC3E}">
        <p14:creationId xmlns:p14="http://schemas.microsoft.com/office/powerpoint/2010/main" val="413193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B05A11-25D7-0CEC-E47E-245F97D2AB87}"/>
              </a:ext>
            </a:extLst>
          </p:cNvPr>
          <p:cNvSpPr>
            <a:spLocks noGrp="1"/>
          </p:cNvSpPr>
          <p:nvPr>
            <p:ph type="title"/>
          </p:nvPr>
        </p:nvSpPr>
        <p:spPr/>
        <p:txBody>
          <a:bodyPr/>
          <a:lstStyle/>
          <a:p>
            <a:r>
              <a:rPr lang="de-DE" dirty="0"/>
              <a:t>Inhalt</a:t>
            </a:r>
          </a:p>
        </p:txBody>
      </p:sp>
      <p:sp>
        <p:nvSpPr>
          <p:cNvPr id="3" name="Inhaltsplatzhalter 2">
            <a:extLst>
              <a:ext uri="{FF2B5EF4-FFF2-40B4-BE49-F238E27FC236}">
                <a16:creationId xmlns:a16="http://schemas.microsoft.com/office/drawing/2014/main" id="{77E63E0A-EBA3-582F-5CB0-3EE599FC2362}"/>
              </a:ext>
            </a:extLst>
          </p:cNvPr>
          <p:cNvSpPr>
            <a:spLocks noGrp="1"/>
          </p:cNvSpPr>
          <p:nvPr>
            <p:ph idx="1"/>
          </p:nvPr>
        </p:nvSpPr>
        <p:spPr/>
        <p:txBody>
          <a:bodyPr/>
          <a:lstStyle/>
          <a:p>
            <a:pPr defTabSz="914400">
              <a:lnSpc>
                <a:spcPct val="150000"/>
              </a:lnSpc>
              <a:buFont typeface="Lucida Grande" charset="0"/>
              <a:buChar char="→"/>
            </a:pPr>
            <a:r>
              <a:rPr lang="de-DE" altLang="de-DE" sz="1600" b="0" dirty="0"/>
              <a:t>Warum ist postoperative Schmerztherapie so wichtig?</a:t>
            </a:r>
          </a:p>
          <a:p>
            <a:pPr defTabSz="914400">
              <a:lnSpc>
                <a:spcPct val="150000"/>
              </a:lnSpc>
              <a:buFont typeface="Lucida Grande" charset="0"/>
              <a:buChar char="→"/>
            </a:pPr>
            <a:r>
              <a:rPr lang="de-DE" altLang="de-DE" sz="1600" b="0" dirty="0"/>
              <a:t>Wie werden postoperative Schmerzen behandelt?</a:t>
            </a:r>
          </a:p>
          <a:p>
            <a:pPr defTabSz="914400">
              <a:lnSpc>
                <a:spcPct val="150000"/>
              </a:lnSpc>
              <a:buFont typeface="Lucida Grande" charset="0"/>
              <a:buChar char="→"/>
            </a:pPr>
            <a:r>
              <a:rPr lang="de-DE" altLang="de-DE" sz="1600" b="0" dirty="0"/>
              <a:t>Was kann die Patientin/ der Patient tun, um postoperative Schmerzen </a:t>
            </a:r>
            <a:br>
              <a:rPr lang="de-DE" altLang="de-DE" sz="1600" b="0" dirty="0"/>
            </a:br>
            <a:r>
              <a:rPr lang="de-DE" altLang="de-DE" sz="1600" b="0" dirty="0"/>
              <a:t>zu reduzieren?</a:t>
            </a:r>
          </a:p>
          <a:p>
            <a:pPr defTabSz="914400">
              <a:lnSpc>
                <a:spcPct val="150000"/>
              </a:lnSpc>
              <a:buFont typeface="Lucida Grande" charset="0"/>
              <a:buChar char="→"/>
            </a:pPr>
            <a:r>
              <a:rPr lang="de-DE" altLang="de-DE" sz="1600" b="0" dirty="0"/>
              <a:t>Woran kann man erkennen, ob eine gute Schmerztherapie angeboten wird?</a:t>
            </a:r>
          </a:p>
          <a:p>
            <a:endParaRPr lang="de-DE" dirty="0"/>
          </a:p>
        </p:txBody>
      </p:sp>
    </p:spTree>
    <p:extLst>
      <p:ext uri="{BB962C8B-B14F-4D97-AF65-F5344CB8AC3E}">
        <p14:creationId xmlns:p14="http://schemas.microsoft.com/office/powerpoint/2010/main" val="2793460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FCE406-6F3D-FA35-937C-D92C5485ED3D}"/>
              </a:ext>
            </a:extLst>
          </p:cNvPr>
          <p:cNvSpPr>
            <a:spLocks noGrp="1"/>
          </p:cNvSpPr>
          <p:nvPr>
            <p:ph type="title"/>
          </p:nvPr>
        </p:nvSpPr>
        <p:spPr>
          <a:xfrm>
            <a:off x="336223" y="1800225"/>
            <a:ext cx="11519554" cy="1276349"/>
          </a:xfrm>
        </p:spPr>
        <p:txBody>
          <a:bodyPr/>
          <a:lstStyle/>
          <a:p>
            <a:r>
              <a:rPr lang="de-DE" altLang="de-DE" sz="4000" dirty="0"/>
              <a:t>Warum ist postoperative </a:t>
            </a:r>
            <a:br>
              <a:rPr lang="de-DE" altLang="de-DE" sz="4000" dirty="0"/>
            </a:br>
            <a:r>
              <a:rPr lang="de-DE" altLang="de-DE" sz="4000" dirty="0"/>
              <a:t>Schmerztherapie so wichtig?</a:t>
            </a:r>
            <a:endParaRPr lang="de-DE" sz="4000" dirty="0"/>
          </a:p>
        </p:txBody>
      </p:sp>
    </p:spTree>
    <p:extLst>
      <p:ext uri="{BB962C8B-B14F-4D97-AF65-F5344CB8AC3E}">
        <p14:creationId xmlns:p14="http://schemas.microsoft.com/office/powerpoint/2010/main" val="3388593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C14EDA-74FF-39B7-B42D-3F830F9E2F11}"/>
              </a:ext>
            </a:extLst>
          </p:cNvPr>
          <p:cNvSpPr>
            <a:spLocks noGrp="1"/>
          </p:cNvSpPr>
          <p:nvPr>
            <p:ph type="title"/>
          </p:nvPr>
        </p:nvSpPr>
        <p:spPr/>
        <p:txBody>
          <a:bodyPr/>
          <a:lstStyle/>
          <a:p>
            <a:r>
              <a:rPr lang="de-DE" altLang="de-DE" sz="2000" dirty="0"/>
              <a:t>Warum ist postoperative Schmerztherapie so wichtig?</a:t>
            </a:r>
            <a:endParaRPr lang="de-DE" dirty="0"/>
          </a:p>
        </p:txBody>
      </p:sp>
      <p:sp>
        <p:nvSpPr>
          <p:cNvPr id="3" name="Inhaltsplatzhalter 2">
            <a:extLst>
              <a:ext uri="{FF2B5EF4-FFF2-40B4-BE49-F238E27FC236}">
                <a16:creationId xmlns:a16="http://schemas.microsoft.com/office/drawing/2014/main" id="{B6AC9533-9A17-31F1-A5BC-1452000D8863}"/>
              </a:ext>
            </a:extLst>
          </p:cNvPr>
          <p:cNvSpPr>
            <a:spLocks noGrp="1"/>
          </p:cNvSpPr>
          <p:nvPr>
            <p:ph idx="1"/>
          </p:nvPr>
        </p:nvSpPr>
        <p:spPr/>
        <p:txBody>
          <a:bodyPr/>
          <a:lstStyle/>
          <a:p>
            <a:pPr defTabSz="914400">
              <a:lnSpc>
                <a:spcPct val="150000"/>
              </a:lnSpc>
              <a:buFont typeface="Lucida Grande" charset="0"/>
              <a:buChar char="→"/>
            </a:pPr>
            <a:r>
              <a:rPr lang="de-DE" altLang="de-DE" sz="1600" b="0" dirty="0"/>
              <a:t>Schmerzen helfen unserem Körper, Erkrankungen </a:t>
            </a:r>
            <a:br>
              <a:rPr lang="de-DE" altLang="de-DE" sz="1600" b="0" dirty="0"/>
            </a:br>
            <a:r>
              <a:rPr lang="de-DE" altLang="de-DE" sz="1600" b="0" dirty="0"/>
              <a:t>und Verletzungen zu erkennen und zu bewältigen.</a:t>
            </a:r>
          </a:p>
          <a:p>
            <a:pPr defTabSz="914400">
              <a:lnSpc>
                <a:spcPct val="150000"/>
              </a:lnSpc>
              <a:buFont typeface="Lucida Grande" charset="0"/>
              <a:buChar char="→"/>
            </a:pPr>
            <a:r>
              <a:rPr lang="de-DE" altLang="de-DE" sz="1600" b="0" dirty="0"/>
              <a:t>Schmerzen nach Operationen sollen vor zu früher </a:t>
            </a:r>
            <a:br>
              <a:rPr lang="de-DE" altLang="de-DE" sz="1600" b="0" dirty="0"/>
            </a:br>
            <a:r>
              <a:rPr lang="de-DE" altLang="de-DE" sz="1600" b="0" dirty="0"/>
              <a:t>Belastung schützen</a:t>
            </a:r>
          </a:p>
          <a:p>
            <a:pPr defTabSz="914400">
              <a:lnSpc>
                <a:spcPct val="150000"/>
              </a:lnSpc>
              <a:buFont typeface="Lucida Grande" charset="0"/>
              <a:buChar char="→"/>
            </a:pPr>
            <a:r>
              <a:rPr lang="de-DE" altLang="de-DE" sz="1600" b="0" dirty="0"/>
              <a:t>Sie können auch auf Komplikationen hinweisen</a:t>
            </a:r>
          </a:p>
          <a:p>
            <a:pPr defTabSz="914400">
              <a:lnSpc>
                <a:spcPct val="150000"/>
              </a:lnSpc>
              <a:buFont typeface="Lucida Grande" charset="0"/>
              <a:buChar char="→"/>
            </a:pPr>
            <a:r>
              <a:rPr lang="de-DE" altLang="de-DE" sz="1600" b="0" dirty="0"/>
              <a:t>Zu starke Schmerzen jedoch führen zu einer Stressreaktion, können Mobilisierung und Atmung behindern und dadurch Komplikationen (z.B. eine Lungenentzündung) nach sich ziehen</a:t>
            </a:r>
          </a:p>
          <a:p>
            <a:pPr defTabSz="914400">
              <a:lnSpc>
                <a:spcPct val="150000"/>
              </a:lnSpc>
              <a:buFont typeface="Lucida Grande" charset="0"/>
              <a:buChar char="→"/>
            </a:pPr>
            <a:r>
              <a:rPr lang="de-DE" altLang="de-DE" sz="1600" b="0" dirty="0"/>
              <a:t>Die Stressreaktion kann auch das Herzkreislaufsystem stark belasten</a:t>
            </a:r>
          </a:p>
          <a:p>
            <a:pPr defTabSz="914400">
              <a:lnSpc>
                <a:spcPct val="150000"/>
              </a:lnSpc>
              <a:buFont typeface="Lucida Grande" charset="0"/>
              <a:buChar char="→"/>
            </a:pPr>
            <a:r>
              <a:rPr lang="de-DE" altLang="de-DE" sz="1600" b="0" dirty="0"/>
              <a:t>Mittlerweile gibt es auch Hinweise, dass eine effektive postoperative Schmerztherapie eine Schmerz Chronifizierung akuter Schmerzen verhindern kann</a:t>
            </a:r>
            <a:endParaRPr lang="de-DE" altLang="de-DE" sz="1600" dirty="0"/>
          </a:p>
        </p:txBody>
      </p:sp>
    </p:spTree>
    <p:extLst>
      <p:ext uri="{BB962C8B-B14F-4D97-AF65-F5344CB8AC3E}">
        <p14:creationId xmlns:p14="http://schemas.microsoft.com/office/powerpoint/2010/main" val="3150789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5C91E18E-D19E-D594-6999-B5AEC90A3866}"/>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12FC7EC1-B31F-167E-91D2-29BF6A666264}"/>
              </a:ext>
            </a:extLst>
          </p:cNvPr>
          <p:cNvSpPr>
            <a:spLocks noGrp="1"/>
          </p:cNvSpPr>
          <p:nvPr>
            <p:ph type="title"/>
          </p:nvPr>
        </p:nvSpPr>
        <p:spPr/>
        <p:txBody>
          <a:bodyPr/>
          <a:lstStyle/>
          <a:p>
            <a:r>
              <a:rPr lang="de-DE" altLang="de-DE" sz="2000" dirty="0"/>
              <a:t>Warum ist postoperative Schmerztherapie so wichtig?</a:t>
            </a:r>
            <a:endParaRPr lang="de-DE" dirty="0"/>
          </a:p>
        </p:txBody>
      </p:sp>
      <p:sp>
        <p:nvSpPr>
          <p:cNvPr id="3" name="Inhaltsplatzhalter 2">
            <a:extLst>
              <a:ext uri="{FF2B5EF4-FFF2-40B4-BE49-F238E27FC236}">
                <a16:creationId xmlns:a16="http://schemas.microsoft.com/office/drawing/2014/main" id="{3395D4AA-5C74-6FD7-E18E-F9B1EC57FAF9}"/>
              </a:ext>
            </a:extLst>
          </p:cNvPr>
          <p:cNvSpPr>
            <a:spLocks noGrp="1"/>
          </p:cNvSpPr>
          <p:nvPr>
            <p:ph idx="1"/>
          </p:nvPr>
        </p:nvSpPr>
        <p:spPr>
          <a:xfrm>
            <a:off x="329940" y="2252295"/>
            <a:ext cx="6825772" cy="2479194"/>
          </a:xfrm>
        </p:spPr>
        <p:txBody>
          <a:bodyPr/>
          <a:lstStyle/>
          <a:p>
            <a:pPr defTabSz="914400">
              <a:buFont typeface="Lucida Grande" charset="0"/>
              <a:buNone/>
            </a:pPr>
            <a:r>
              <a:rPr lang="de-DE" altLang="de-DE" sz="1600" dirty="0"/>
              <a:t>Ziel der Schmerztherapie nach Operationen ist daher eine Balance</a:t>
            </a:r>
          </a:p>
          <a:p>
            <a:pPr defTabSz="914400">
              <a:buFont typeface="Lucida Grande" charset="0"/>
              <a:buNone/>
            </a:pPr>
            <a:r>
              <a:rPr lang="de-DE" altLang="de-DE" dirty="0"/>
              <a:t>Zwischen den positiven und negativen Aspekten von Schmerzen:</a:t>
            </a:r>
            <a:endParaRPr lang="de-DE" altLang="de-DE" sz="1600" dirty="0"/>
          </a:p>
          <a:p>
            <a:pPr marL="0" indent="0" defTabSz="914400">
              <a:buNone/>
            </a:pPr>
            <a:endParaRPr lang="de-DE" altLang="de-DE" sz="1600" dirty="0"/>
          </a:p>
          <a:p>
            <a:pPr defTabSz="914400">
              <a:buFont typeface="Lucida Grande" charset="0"/>
              <a:buChar char="→"/>
            </a:pPr>
            <a:r>
              <a:rPr lang="de-DE" altLang="de-DE" sz="1600" b="0" dirty="0"/>
              <a:t>Nicht Schmerzfreiheit, sondern die Reduktion auf ein gut erträgliches Maß sollen erreicht werden.</a:t>
            </a:r>
          </a:p>
          <a:p>
            <a:endParaRPr lang="de-DE" dirty="0"/>
          </a:p>
        </p:txBody>
      </p:sp>
      <p:pic>
        <p:nvPicPr>
          <p:cNvPr id="6" name="Bild 9">
            <a:extLst>
              <a:ext uri="{FF2B5EF4-FFF2-40B4-BE49-F238E27FC236}">
                <a16:creationId xmlns:a16="http://schemas.microsoft.com/office/drawing/2014/main" id="{90A29A9E-6AEF-36B8-25F1-5490F59D411D}"/>
              </a:ext>
            </a:extLst>
          </p:cNvPr>
          <p:cNvPicPr>
            <a:picLocks noChangeAspect="1"/>
          </p:cNvPicPr>
          <p:nvPr/>
        </p:nvPicPr>
        <p:blipFill rotWithShape="1">
          <a:blip r:embed="rId2">
            <a:extLst>
              <a:ext uri="{28A0092B-C50C-407E-A947-70E740481C1C}">
                <a14:useLocalDpi xmlns:a14="http://schemas.microsoft.com/office/drawing/2010/main" val="0"/>
              </a:ext>
            </a:extLst>
          </a:blip>
          <a:srcRect l="5434" r="5447"/>
          <a:stretch/>
        </p:blipFill>
        <p:spPr bwMode="auto">
          <a:xfrm>
            <a:off x="8191893" y="2192006"/>
            <a:ext cx="3657600" cy="247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662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umsplatzhalter 1">
            <a:extLst>
              <a:ext uri="{FF2B5EF4-FFF2-40B4-BE49-F238E27FC236}">
                <a16:creationId xmlns:a16="http://schemas.microsoft.com/office/drawing/2014/main" id="{1576FA8E-01AE-248A-07DA-60638C734A0E}"/>
              </a:ext>
            </a:extLst>
          </p:cNvPr>
          <p:cNvSpPr txBox="1">
            <a:spLocks noGrp="1"/>
          </p:cNvSpPr>
          <p:nvPr/>
        </p:nvSpPr>
        <p:spPr bwMode="auto">
          <a:xfrm>
            <a:off x="8763000" y="7938"/>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D6AC240F-590E-4CCD-ADA6-0CAF8785D28C}" type="datetime1">
              <a:rPr lang="de-DE" altLang="de-DE" sz="1000" b="0">
                <a:solidFill>
                  <a:schemeClr val="bg2"/>
                </a:solidFill>
                <a:latin typeface="Verdana" panose="020B0604030504040204" pitchFamily="34" charset="0"/>
              </a:rPr>
              <a:pPr algn="r" defTabSz="914400">
                <a:spcBef>
                  <a:spcPct val="0"/>
                </a:spcBef>
                <a:buClrTx/>
                <a:buFont typeface="Lucida Grande" charset="0"/>
                <a:buNone/>
              </a:pPr>
              <a:t>13.06.2024</a:t>
            </a:fld>
            <a:endParaRPr lang="de-DE" altLang="de-DE" sz="1000" b="0">
              <a:latin typeface="Verdana" panose="020B0604030504040204" pitchFamily="34" charset="0"/>
            </a:endParaRPr>
          </a:p>
        </p:txBody>
      </p:sp>
      <p:sp>
        <p:nvSpPr>
          <p:cNvPr id="12291" name="Foliennummernplatzhalter 3">
            <a:extLst>
              <a:ext uri="{FF2B5EF4-FFF2-40B4-BE49-F238E27FC236}">
                <a16:creationId xmlns:a16="http://schemas.microsoft.com/office/drawing/2014/main" id="{A5F5F863-9FF2-ECFF-6B8D-93B2554189EE}"/>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 typeface="Lucida Grande" charset="0"/>
              <a:buNone/>
            </a:pPr>
            <a:fld id="{B1429BAC-74B7-49F3-B35F-C9E770C7DEDB}" type="slidenum">
              <a:rPr lang="de-DE" altLang="de-DE" sz="1000" b="0">
                <a:solidFill>
                  <a:schemeClr val="bg2"/>
                </a:solidFill>
                <a:latin typeface="Verdana" panose="020B0604030504040204" pitchFamily="34" charset="0"/>
              </a:rPr>
              <a:pPr algn="r" defTabSz="914400">
                <a:spcBef>
                  <a:spcPct val="0"/>
                </a:spcBef>
                <a:buClrTx/>
                <a:buFont typeface="Lucida Grande" charset="0"/>
                <a:buNone/>
              </a:pPr>
              <a:t>6</a:t>
            </a:fld>
            <a:endParaRPr lang="de-DE" altLang="de-DE" sz="1000" b="0">
              <a:solidFill>
                <a:schemeClr val="bg2"/>
              </a:solidFill>
              <a:latin typeface="Verdana" panose="020B0604030504040204" pitchFamily="34" charset="0"/>
            </a:endParaRPr>
          </a:p>
        </p:txBody>
      </p:sp>
      <p:sp>
        <p:nvSpPr>
          <p:cNvPr id="12292" name="Untertitel 2">
            <a:extLst>
              <a:ext uri="{FF2B5EF4-FFF2-40B4-BE49-F238E27FC236}">
                <a16:creationId xmlns:a16="http://schemas.microsoft.com/office/drawing/2014/main" id="{BDA340B6-CC6F-7136-FE52-53D0271824C9}"/>
              </a:ext>
            </a:extLst>
          </p:cNvPr>
          <p:cNvSpPr>
            <a:spLocks/>
          </p:cNvSpPr>
          <p:nvPr/>
        </p:nvSpPr>
        <p:spPr bwMode="auto">
          <a:xfrm>
            <a:off x="342900" y="1882220"/>
            <a:ext cx="75866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Wie werden postoperative Schmerzen behandelt?</a:t>
            </a:r>
          </a:p>
          <a:p>
            <a:pPr eaLnBrk="1" hangingPunct="1">
              <a:buFont typeface="Lucida Grande" charset="0"/>
              <a:buNone/>
            </a:pPr>
            <a:endParaRPr lang="de-DE" altLang="de-DE"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BF2512-9C31-8EBB-9991-CD8812377538}"/>
              </a:ext>
            </a:extLst>
          </p:cNvPr>
          <p:cNvSpPr>
            <a:spLocks noGrp="1"/>
          </p:cNvSpPr>
          <p:nvPr>
            <p:ph type="title"/>
          </p:nvPr>
        </p:nvSpPr>
        <p:spPr/>
        <p:txBody>
          <a:bodyPr/>
          <a:lstStyle/>
          <a:p>
            <a:r>
              <a:rPr lang="de-DE" altLang="de-DE" sz="2000" dirty="0"/>
              <a:t>Wie werden postoperative Schmerzen behandelt?</a:t>
            </a:r>
            <a:endParaRPr lang="de-DE" dirty="0"/>
          </a:p>
        </p:txBody>
      </p:sp>
      <p:sp>
        <p:nvSpPr>
          <p:cNvPr id="3" name="Inhaltsplatzhalter 2">
            <a:extLst>
              <a:ext uri="{FF2B5EF4-FFF2-40B4-BE49-F238E27FC236}">
                <a16:creationId xmlns:a16="http://schemas.microsoft.com/office/drawing/2014/main" id="{417E30C3-27A5-C0FF-A3AD-99C86AA7D52D}"/>
              </a:ext>
            </a:extLst>
          </p:cNvPr>
          <p:cNvSpPr>
            <a:spLocks noGrp="1"/>
          </p:cNvSpPr>
          <p:nvPr>
            <p:ph idx="1"/>
          </p:nvPr>
        </p:nvSpPr>
        <p:spPr/>
        <p:txBody>
          <a:bodyPr/>
          <a:lstStyle/>
          <a:p>
            <a:pPr defTabSz="914400">
              <a:lnSpc>
                <a:spcPct val="150000"/>
              </a:lnSpc>
              <a:buFont typeface="Lucida Grande" charset="0"/>
              <a:buChar char="→"/>
            </a:pPr>
            <a:r>
              <a:rPr lang="de-DE" altLang="de-DE" sz="1600" b="0" dirty="0"/>
              <a:t>Zunächst ist es wichtig, dass das Pflegepersonal Ihre Schmerzen erfasst und dokumentiert.</a:t>
            </a:r>
          </a:p>
          <a:p>
            <a:pPr defTabSz="914400">
              <a:lnSpc>
                <a:spcPct val="150000"/>
              </a:lnSpc>
              <a:buFont typeface="Lucida Grande" charset="0"/>
              <a:buChar char="→"/>
            </a:pPr>
            <a:r>
              <a:rPr lang="de-DE" altLang="de-DE" sz="1600" b="0" dirty="0"/>
              <a:t>Auf der nächsten Folie werden die wichtigsten Skalen zur Schmerzerfassung gezeigt.</a:t>
            </a:r>
          </a:p>
          <a:p>
            <a:pPr defTabSz="914400">
              <a:lnSpc>
                <a:spcPct val="150000"/>
              </a:lnSpc>
              <a:buFont typeface="Lucida Grande" charset="0"/>
              <a:buChar char="→"/>
            </a:pPr>
            <a:r>
              <a:rPr lang="de-DE" altLang="de-DE" sz="1600" b="0" dirty="0"/>
              <a:t>Nicht immer fällt es Patientinnen und Patienten leicht, mit den Skalen ihre Schmerzintensität einzuschätzen. Berichten Sie dann vor allem, ob Sie durch Schmerzen erwacht sind oder ob Schmerzen Sie z.B. an Bewegungen oder beim Husten behindern.</a:t>
            </a:r>
          </a:p>
        </p:txBody>
      </p:sp>
    </p:spTree>
    <p:extLst>
      <p:ext uri="{BB962C8B-B14F-4D97-AF65-F5344CB8AC3E}">
        <p14:creationId xmlns:p14="http://schemas.microsoft.com/office/powerpoint/2010/main" val="69637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4DA9BAB-902B-7951-3EB2-738E869B8B12}"/>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32B901F6-4092-6809-A377-9A36E3F9C7FC}"/>
              </a:ext>
            </a:extLst>
          </p:cNvPr>
          <p:cNvSpPr>
            <a:spLocks noGrp="1"/>
          </p:cNvSpPr>
          <p:nvPr>
            <p:ph type="title"/>
          </p:nvPr>
        </p:nvSpPr>
        <p:spPr/>
        <p:txBody>
          <a:bodyPr/>
          <a:lstStyle/>
          <a:p>
            <a:r>
              <a:rPr lang="de-DE" sz="2000" b="1" kern="1000" dirty="0">
                <a:latin typeface="Arial" charset="0"/>
                <a:ea typeface="ＭＳ Ｐゴシック" charset="0"/>
                <a:cs typeface="ＭＳ Ｐゴシック" charset="0"/>
              </a:rPr>
              <a:t>Skalen zur Schmerzmessung</a:t>
            </a:r>
            <a:endParaRPr lang="de-DE" dirty="0"/>
          </a:p>
        </p:txBody>
      </p:sp>
      <p:grpSp>
        <p:nvGrpSpPr>
          <p:cNvPr id="42" name="Gruppieren 41">
            <a:extLst>
              <a:ext uri="{FF2B5EF4-FFF2-40B4-BE49-F238E27FC236}">
                <a16:creationId xmlns:a16="http://schemas.microsoft.com/office/drawing/2014/main" id="{50B7581D-65D4-2950-F25F-5FD5F36CE3EC}"/>
              </a:ext>
            </a:extLst>
          </p:cNvPr>
          <p:cNvGrpSpPr/>
          <p:nvPr/>
        </p:nvGrpSpPr>
        <p:grpSpPr>
          <a:xfrm>
            <a:off x="2075226" y="1844099"/>
            <a:ext cx="8035925" cy="3554413"/>
            <a:chOff x="1920875" y="2514600"/>
            <a:chExt cx="8035925" cy="3554413"/>
          </a:xfrm>
        </p:grpSpPr>
        <p:sp>
          <p:nvSpPr>
            <p:cNvPr id="43" name="Text Box 6">
              <a:extLst>
                <a:ext uri="{FF2B5EF4-FFF2-40B4-BE49-F238E27FC236}">
                  <a16:creationId xmlns:a16="http://schemas.microsoft.com/office/drawing/2014/main" id="{819101AA-66E4-0F7C-D034-C3AEFBD0B6A1}"/>
                </a:ext>
              </a:extLst>
            </p:cNvPr>
            <p:cNvSpPr txBox="1">
              <a:spLocks noChangeArrowheads="1"/>
            </p:cNvSpPr>
            <p:nvPr/>
          </p:nvSpPr>
          <p:spPr bwMode="auto">
            <a:xfrm>
              <a:off x="2035175" y="2514600"/>
              <a:ext cx="792162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a:t>verbale Ratingskala (VRS):</a:t>
              </a:r>
            </a:p>
            <a:p>
              <a:pPr defTabSz="914400">
                <a:buFont typeface="Lucida Grande" charset="0"/>
                <a:buNone/>
              </a:pPr>
              <a:endParaRPr lang="de-DE" altLang="de-DE" b="0"/>
            </a:p>
          </p:txBody>
        </p:sp>
        <p:grpSp>
          <p:nvGrpSpPr>
            <p:cNvPr id="44" name="Gruppierung 55">
              <a:extLst>
                <a:ext uri="{FF2B5EF4-FFF2-40B4-BE49-F238E27FC236}">
                  <a16:creationId xmlns:a16="http://schemas.microsoft.com/office/drawing/2014/main" id="{CF0C137D-A27F-ABA2-4F30-22A472619286}"/>
                </a:ext>
              </a:extLst>
            </p:cNvPr>
            <p:cNvGrpSpPr>
              <a:grpSpLocks/>
            </p:cNvGrpSpPr>
            <p:nvPr/>
          </p:nvGrpSpPr>
          <p:grpSpPr bwMode="auto">
            <a:xfrm>
              <a:off x="2132013" y="2978150"/>
              <a:ext cx="7178675" cy="461963"/>
              <a:chOff x="608572" y="3429189"/>
              <a:chExt cx="7178007" cy="461665"/>
            </a:xfrm>
          </p:grpSpPr>
          <p:sp>
            <p:nvSpPr>
              <p:cNvPr id="75" name="Text Box 6">
                <a:extLst>
                  <a:ext uri="{FF2B5EF4-FFF2-40B4-BE49-F238E27FC236}">
                    <a16:creationId xmlns:a16="http://schemas.microsoft.com/office/drawing/2014/main" id="{B2463B0B-EBCC-FB09-1736-81EBE047CFFA}"/>
                  </a:ext>
                </a:extLst>
              </p:cNvPr>
              <p:cNvSpPr txBox="1">
                <a:spLocks noChangeArrowheads="1"/>
              </p:cNvSpPr>
              <p:nvPr/>
            </p:nvSpPr>
            <p:spPr bwMode="auto">
              <a:xfrm>
                <a:off x="608572" y="3429189"/>
                <a:ext cx="1115997"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schmerzfrei</a:t>
                </a:r>
              </a:p>
              <a:p>
                <a:pPr algn="ctr" defTabSz="914400" eaLnBrk="1" hangingPunct="1">
                  <a:spcBef>
                    <a:spcPct val="0"/>
                  </a:spcBef>
                  <a:buClrTx/>
                  <a:buFont typeface="Lucida Grande" charset="0"/>
                  <a:buNone/>
                </a:pPr>
                <a:endParaRPr lang="de-DE" altLang="de-DE" sz="1200">
                  <a:solidFill>
                    <a:srgbClr val="000000"/>
                  </a:solidFill>
                </a:endParaRPr>
              </a:p>
            </p:txBody>
          </p:sp>
          <p:sp>
            <p:nvSpPr>
              <p:cNvPr id="76" name="Text Box 6">
                <a:extLst>
                  <a:ext uri="{FF2B5EF4-FFF2-40B4-BE49-F238E27FC236}">
                    <a16:creationId xmlns:a16="http://schemas.microsoft.com/office/drawing/2014/main" id="{8A1B7F0B-5043-8500-9FAF-D5B8DA1046F9}"/>
                  </a:ext>
                </a:extLst>
              </p:cNvPr>
              <p:cNvSpPr txBox="1">
                <a:spLocks noChangeArrowheads="1"/>
              </p:cNvSpPr>
              <p:nvPr/>
            </p:nvSpPr>
            <p:spPr bwMode="auto">
              <a:xfrm>
                <a:off x="1790172" y="3429189"/>
                <a:ext cx="1115925"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geringe Schmerzen</a:t>
                </a:r>
              </a:p>
            </p:txBody>
          </p:sp>
          <p:sp>
            <p:nvSpPr>
              <p:cNvPr id="77" name="Text Box 6">
                <a:extLst>
                  <a:ext uri="{FF2B5EF4-FFF2-40B4-BE49-F238E27FC236}">
                    <a16:creationId xmlns:a16="http://schemas.microsoft.com/office/drawing/2014/main" id="{3C01773A-3ADC-D12E-8263-5A04C226E6ED}"/>
                  </a:ext>
                </a:extLst>
              </p:cNvPr>
              <p:cNvSpPr txBox="1">
                <a:spLocks noChangeArrowheads="1"/>
              </p:cNvSpPr>
              <p:nvPr/>
            </p:nvSpPr>
            <p:spPr bwMode="auto">
              <a:xfrm>
                <a:off x="2981860" y="3429189"/>
                <a:ext cx="1115925"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mäßige Schmerzen</a:t>
                </a:r>
              </a:p>
            </p:txBody>
          </p:sp>
          <p:sp>
            <p:nvSpPr>
              <p:cNvPr id="78" name="Text Box 6">
                <a:extLst>
                  <a:ext uri="{FF2B5EF4-FFF2-40B4-BE49-F238E27FC236}">
                    <a16:creationId xmlns:a16="http://schemas.microsoft.com/office/drawing/2014/main" id="{DEAACE37-DF91-8B05-46B0-A6511E928BEF}"/>
                  </a:ext>
                </a:extLst>
              </p:cNvPr>
              <p:cNvSpPr txBox="1">
                <a:spLocks noChangeArrowheads="1"/>
              </p:cNvSpPr>
              <p:nvPr/>
            </p:nvSpPr>
            <p:spPr bwMode="auto">
              <a:xfrm>
                <a:off x="4163388" y="3429189"/>
                <a:ext cx="1115997"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starke Schmerzen</a:t>
                </a:r>
              </a:p>
            </p:txBody>
          </p:sp>
          <p:sp>
            <p:nvSpPr>
              <p:cNvPr id="79" name="Text Box 6">
                <a:extLst>
                  <a:ext uri="{FF2B5EF4-FFF2-40B4-BE49-F238E27FC236}">
                    <a16:creationId xmlns:a16="http://schemas.microsoft.com/office/drawing/2014/main" id="{A385227A-89E5-6FD3-D85A-A2BAFA386936}"/>
                  </a:ext>
                </a:extLst>
              </p:cNvPr>
              <p:cNvSpPr txBox="1">
                <a:spLocks noChangeArrowheads="1"/>
              </p:cNvSpPr>
              <p:nvPr/>
            </p:nvSpPr>
            <p:spPr bwMode="auto">
              <a:xfrm>
                <a:off x="5344988" y="3429189"/>
                <a:ext cx="1115997"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sehr starke Schmerzen</a:t>
                </a:r>
              </a:p>
            </p:txBody>
          </p:sp>
          <p:sp>
            <p:nvSpPr>
              <p:cNvPr id="80" name="Text Box 6">
                <a:extLst>
                  <a:ext uri="{FF2B5EF4-FFF2-40B4-BE49-F238E27FC236}">
                    <a16:creationId xmlns:a16="http://schemas.microsoft.com/office/drawing/2014/main" id="{951D2A4E-07C1-BDB9-DA69-65E88A7A6053}"/>
                  </a:ext>
                </a:extLst>
              </p:cNvPr>
              <p:cNvSpPr txBox="1">
                <a:spLocks noChangeArrowheads="1"/>
              </p:cNvSpPr>
              <p:nvPr/>
            </p:nvSpPr>
            <p:spPr bwMode="auto">
              <a:xfrm>
                <a:off x="6526588" y="3429189"/>
                <a:ext cx="1259991" cy="46166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 typeface="Lucida Grande" charset="0"/>
                  <a:buNone/>
                </a:pPr>
                <a:r>
                  <a:rPr lang="de-DE" altLang="de-DE" sz="1200">
                    <a:solidFill>
                      <a:srgbClr val="000000"/>
                    </a:solidFill>
                  </a:rPr>
                  <a:t>unerträgliche Schmerzen</a:t>
                </a:r>
              </a:p>
            </p:txBody>
          </p:sp>
        </p:grpSp>
        <p:sp>
          <p:nvSpPr>
            <p:cNvPr id="45" name="Text Box 3">
              <a:extLst>
                <a:ext uri="{FF2B5EF4-FFF2-40B4-BE49-F238E27FC236}">
                  <a16:creationId xmlns:a16="http://schemas.microsoft.com/office/drawing/2014/main" id="{2FD46E9B-16CE-0083-E688-298831BBA121}"/>
                </a:ext>
              </a:extLst>
            </p:cNvPr>
            <p:cNvSpPr txBox="1">
              <a:spLocks noChangeArrowheads="1"/>
            </p:cNvSpPr>
            <p:nvPr/>
          </p:nvSpPr>
          <p:spPr bwMode="auto">
            <a:xfrm>
              <a:off x="5426075" y="5668963"/>
              <a:ext cx="4397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spcBef>
                  <a:spcPct val="0"/>
                </a:spcBef>
                <a:buClrTx/>
                <a:buFont typeface="Lucida Grande" charset="0"/>
                <a:buNone/>
              </a:pPr>
              <a:endParaRPr lang="da-DK" altLang="de-DE" sz="1000" b="0"/>
            </a:p>
            <a:p>
              <a:pPr algn="r" defTabSz="914400" eaLnBrk="1" hangingPunct="1">
                <a:spcBef>
                  <a:spcPct val="0"/>
                </a:spcBef>
                <a:buClrTx/>
                <a:buFont typeface="Lucida Grande" charset="0"/>
                <a:buNone/>
              </a:pPr>
              <a:r>
                <a:rPr lang="da-DK" altLang="de-DE" sz="1000" b="0"/>
                <a:t>Herr KA et al 2004, Aubrun F 2003</a:t>
              </a:r>
            </a:p>
          </p:txBody>
        </p:sp>
        <p:sp>
          <p:nvSpPr>
            <p:cNvPr id="46" name="Text Box 6">
              <a:extLst>
                <a:ext uri="{FF2B5EF4-FFF2-40B4-BE49-F238E27FC236}">
                  <a16:creationId xmlns:a16="http://schemas.microsoft.com/office/drawing/2014/main" id="{D809EE34-055F-25A3-9CC3-FEC54FFE1C83}"/>
                </a:ext>
              </a:extLst>
            </p:cNvPr>
            <p:cNvSpPr txBox="1">
              <a:spLocks noChangeArrowheads="1"/>
            </p:cNvSpPr>
            <p:nvPr/>
          </p:nvSpPr>
          <p:spPr bwMode="auto">
            <a:xfrm>
              <a:off x="2035175" y="3802063"/>
              <a:ext cx="79216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a:t>numerische Schätzskala (numerical rating scale, NRS):</a:t>
              </a:r>
            </a:p>
          </p:txBody>
        </p:sp>
        <p:grpSp>
          <p:nvGrpSpPr>
            <p:cNvPr id="47" name="Gruppierung 61">
              <a:extLst>
                <a:ext uri="{FF2B5EF4-FFF2-40B4-BE49-F238E27FC236}">
                  <a16:creationId xmlns:a16="http://schemas.microsoft.com/office/drawing/2014/main" id="{65704906-2805-262A-C252-338E744E007C}"/>
                </a:ext>
              </a:extLst>
            </p:cNvPr>
            <p:cNvGrpSpPr>
              <a:grpSpLocks/>
            </p:cNvGrpSpPr>
            <p:nvPr/>
          </p:nvGrpSpPr>
          <p:grpSpPr bwMode="auto">
            <a:xfrm>
              <a:off x="1966913" y="4265613"/>
              <a:ext cx="7488237" cy="695325"/>
              <a:chOff x="442519" y="4877362"/>
              <a:chExt cx="7461375" cy="695182"/>
            </a:xfrm>
          </p:grpSpPr>
          <p:cxnSp>
            <p:nvCxnSpPr>
              <p:cNvPr id="50" name="Gerade Verbindung 62">
                <a:extLst>
                  <a:ext uri="{FF2B5EF4-FFF2-40B4-BE49-F238E27FC236}">
                    <a16:creationId xmlns:a16="http://schemas.microsoft.com/office/drawing/2014/main" id="{5467C7DB-BF3A-A332-B344-EB5436FBE8B4}"/>
                  </a:ext>
                </a:extLst>
              </p:cNvPr>
              <p:cNvCxnSpPr/>
              <p:nvPr/>
            </p:nvCxnSpPr>
            <p:spPr>
              <a:xfrm>
                <a:off x="608608" y="5045602"/>
                <a:ext cx="7069088"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grpSp>
            <p:nvGrpSpPr>
              <p:cNvPr id="51" name="Gruppierung 63">
                <a:extLst>
                  <a:ext uri="{FF2B5EF4-FFF2-40B4-BE49-F238E27FC236}">
                    <a16:creationId xmlns:a16="http://schemas.microsoft.com/office/drawing/2014/main" id="{DC6D0256-DCF2-B400-37FF-3D235EBE5D30}"/>
                  </a:ext>
                </a:extLst>
              </p:cNvPr>
              <p:cNvGrpSpPr>
                <a:grpSpLocks/>
              </p:cNvGrpSpPr>
              <p:nvPr/>
            </p:nvGrpSpPr>
            <p:grpSpPr bwMode="auto">
              <a:xfrm>
                <a:off x="608572" y="4877362"/>
                <a:ext cx="7070015" cy="356628"/>
                <a:chOff x="608572" y="5044880"/>
                <a:chExt cx="8287536" cy="356628"/>
              </a:xfrm>
            </p:grpSpPr>
            <p:cxnSp>
              <p:nvCxnSpPr>
                <p:cNvPr id="64" name="Gerade Verbindung 76">
                  <a:extLst>
                    <a:ext uri="{FF2B5EF4-FFF2-40B4-BE49-F238E27FC236}">
                      <a16:creationId xmlns:a16="http://schemas.microsoft.com/office/drawing/2014/main" id="{3E43B193-C0AF-7EA9-F613-23E405A55998}"/>
                    </a:ext>
                  </a:extLst>
                </p:cNvPr>
                <p:cNvCxnSpPr/>
                <p:nvPr/>
              </p:nvCxnSpPr>
              <p:spPr>
                <a:xfrm rot="5400000">
                  <a:off x="430057"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65" name="Gerade Verbindung 77">
                  <a:extLst>
                    <a:ext uri="{FF2B5EF4-FFF2-40B4-BE49-F238E27FC236}">
                      <a16:creationId xmlns:a16="http://schemas.microsoft.com/office/drawing/2014/main" id="{1B47388E-64E2-2D52-2B6A-AB298D8DCEF7}"/>
                    </a:ext>
                  </a:extLst>
                </p:cNvPr>
                <p:cNvCxnSpPr/>
                <p:nvPr/>
              </p:nvCxnSpPr>
              <p:spPr>
                <a:xfrm rot="5400000">
                  <a:off x="3747233"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66" name="Gerade Verbindung 78">
                  <a:extLst>
                    <a:ext uri="{FF2B5EF4-FFF2-40B4-BE49-F238E27FC236}">
                      <a16:creationId xmlns:a16="http://schemas.microsoft.com/office/drawing/2014/main" id="{A105DE0C-B7A6-79FB-4526-E7E9FB23C0B8}"/>
                    </a:ext>
                  </a:extLst>
                </p:cNvPr>
                <p:cNvCxnSpPr/>
                <p:nvPr/>
              </p:nvCxnSpPr>
              <p:spPr>
                <a:xfrm rot="5400000">
                  <a:off x="2091426"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67" name="Gerade Verbindung 79">
                  <a:extLst>
                    <a:ext uri="{FF2B5EF4-FFF2-40B4-BE49-F238E27FC236}">
                      <a16:creationId xmlns:a16="http://schemas.microsoft.com/office/drawing/2014/main" id="{5BC13404-741B-D1D3-1400-B2897EA973C8}"/>
                    </a:ext>
                  </a:extLst>
                </p:cNvPr>
                <p:cNvCxnSpPr/>
                <p:nvPr/>
              </p:nvCxnSpPr>
              <p:spPr>
                <a:xfrm rot="5400000">
                  <a:off x="1286700"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68" name="Gerade Verbindung 80">
                  <a:extLst>
                    <a:ext uri="{FF2B5EF4-FFF2-40B4-BE49-F238E27FC236}">
                      <a16:creationId xmlns:a16="http://schemas.microsoft.com/office/drawing/2014/main" id="{A1A31600-2214-977F-7CC5-2ED3EF61CC3F}"/>
                    </a:ext>
                  </a:extLst>
                </p:cNvPr>
                <p:cNvCxnSpPr/>
                <p:nvPr/>
              </p:nvCxnSpPr>
              <p:spPr>
                <a:xfrm rot="5400000">
                  <a:off x="2901714"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69" name="Gerade Verbindung 81">
                  <a:extLst>
                    <a:ext uri="{FF2B5EF4-FFF2-40B4-BE49-F238E27FC236}">
                      <a16:creationId xmlns:a16="http://schemas.microsoft.com/office/drawing/2014/main" id="{C443169E-D5F2-716B-AFD9-A8D54F9DE392}"/>
                    </a:ext>
                  </a:extLst>
                </p:cNvPr>
                <p:cNvCxnSpPr/>
                <p:nvPr/>
              </p:nvCxnSpPr>
              <p:spPr>
                <a:xfrm rot="5400000">
                  <a:off x="7062554"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70" name="Gerade Verbindung 82">
                  <a:extLst>
                    <a:ext uri="{FF2B5EF4-FFF2-40B4-BE49-F238E27FC236}">
                      <a16:creationId xmlns:a16="http://schemas.microsoft.com/office/drawing/2014/main" id="{3173D640-8E8B-3D8B-D5F3-A67E3396B1A0}"/>
                    </a:ext>
                  </a:extLst>
                </p:cNvPr>
                <p:cNvCxnSpPr/>
                <p:nvPr/>
              </p:nvCxnSpPr>
              <p:spPr>
                <a:xfrm rot="5400000">
                  <a:off x="5404893"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71" name="Gerade Verbindung 83">
                  <a:extLst>
                    <a:ext uri="{FF2B5EF4-FFF2-40B4-BE49-F238E27FC236}">
                      <a16:creationId xmlns:a16="http://schemas.microsoft.com/office/drawing/2014/main" id="{D48B6F4C-0562-EEBA-0001-0B7B1C7017D8}"/>
                    </a:ext>
                  </a:extLst>
                </p:cNvPr>
                <p:cNvCxnSpPr/>
                <p:nvPr/>
              </p:nvCxnSpPr>
              <p:spPr>
                <a:xfrm rot="5400000">
                  <a:off x="4603876"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72" name="Gerade Verbindung 84">
                  <a:extLst>
                    <a:ext uri="{FF2B5EF4-FFF2-40B4-BE49-F238E27FC236}">
                      <a16:creationId xmlns:a16="http://schemas.microsoft.com/office/drawing/2014/main" id="{8C51E483-1978-0C6A-A15A-3408257F12F6}"/>
                    </a:ext>
                  </a:extLst>
                </p:cNvPr>
                <p:cNvCxnSpPr/>
                <p:nvPr/>
              </p:nvCxnSpPr>
              <p:spPr>
                <a:xfrm rot="5400000">
                  <a:off x="6218889"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73" name="Gerade Verbindung 85">
                  <a:extLst>
                    <a:ext uri="{FF2B5EF4-FFF2-40B4-BE49-F238E27FC236}">
                      <a16:creationId xmlns:a16="http://schemas.microsoft.com/office/drawing/2014/main" id="{6AD1EB0D-BFD1-657B-A651-3426BB7E9A8D}"/>
                    </a:ext>
                  </a:extLst>
                </p:cNvPr>
                <p:cNvCxnSpPr/>
                <p:nvPr/>
              </p:nvCxnSpPr>
              <p:spPr>
                <a:xfrm rot="5400000">
                  <a:off x="8718360"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cxnSp>
              <p:nvCxnSpPr>
                <p:cNvPr id="74" name="Gerade Verbindung 86">
                  <a:extLst>
                    <a:ext uri="{FF2B5EF4-FFF2-40B4-BE49-F238E27FC236}">
                      <a16:creationId xmlns:a16="http://schemas.microsoft.com/office/drawing/2014/main" id="{84CCE21C-1CAB-3E27-2EE0-2BE778711C1F}"/>
                    </a:ext>
                  </a:extLst>
                </p:cNvPr>
                <p:cNvCxnSpPr/>
                <p:nvPr/>
              </p:nvCxnSpPr>
              <p:spPr>
                <a:xfrm rot="5400000">
                  <a:off x="7874696" y="5223437"/>
                  <a:ext cx="357114" cy="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grpSp>
          <p:grpSp>
            <p:nvGrpSpPr>
              <p:cNvPr id="52" name="Gruppierung 64">
                <a:extLst>
                  <a:ext uri="{FF2B5EF4-FFF2-40B4-BE49-F238E27FC236}">
                    <a16:creationId xmlns:a16="http://schemas.microsoft.com/office/drawing/2014/main" id="{F286B8DB-0DB7-883B-2A4A-E6F0A4FAD4DB}"/>
                  </a:ext>
                </a:extLst>
              </p:cNvPr>
              <p:cNvGrpSpPr>
                <a:grpSpLocks/>
              </p:cNvGrpSpPr>
              <p:nvPr/>
            </p:nvGrpSpPr>
            <p:grpSpPr bwMode="auto">
              <a:xfrm>
                <a:off x="442519" y="5233990"/>
                <a:ext cx="7461375" cy="338554"/>
                <a:chOff x="442519" y="5233990"/>
                <a:chExt cx="7461375" cy="338554"/>
              </a:xfrm>
            </p:grpSpPr>
            <p:sp>
              <p:nvSpPr>
                <p:cNvPr id="53" name="Text Box 6">
                  <a:extLst>
                    <a:ext uri="{FF2B5EF4-FFF2-40B4-BE49-F238E27FC236}">
                      <a16:creationId xmlns:a16="http://schemas.microsoft.com/office/drawing/2014/main" id="{A6E4A6B5-F4DC-7DFA-E099-B4F5B1435A49}"/>
                    </a:ext>
                  </a:extLst>
                </p:cNvPr>
                <p:cNvSpPr txBox="1">
                  <a:spLocks noChangeArrowheads="1"/>
                </p:cNvSpPr>
                <p:nvPr/>
              </p:nvSpPr>
              <p:spPr bwMode="auto">
                <a:xfrm>
                  <a:off x="442519"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0</a:t>
                  </a:r>
                </a:p>
              </p:txBody>
            </p:sp>
            <p:sp>
              <p:nvSpPr>
                <p:cNvPr id="54" name="Text Box 6">
                  <a:extLst>
                    <a:ext uri="{FF2B5EF4-FFF2-40B4-BE49-F238E27FC236}">
                      <a16:creationId xmlns:a16="http://schemas.microsoft.com/office/drawing/2014/main" id="{ECBBCA8C-A0B1-9606-625E-3A2FE3E819DD}"/>
                    </a:ext>
                  </a:extLst>
                </p:cNvPr>
                <p:cNvSpPr txBox="1">
                  <a:spLocks noChangeArrowheads="1"/>
                </p:cNvSpPr>
                <p:nvPr/>
              </p:nvSpPr>
              <p:spPr bwMode="auto">
                <a:xfrm>
                  <a:off x="1173624"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1</a:t>
                  </a:r>
                </a:p>
              </p:txBody>
            </p:sp>
            <p:sp>
              <p:nvSpPr>
                <p:cNvPr id="55" name="Text Box 6">
                  <a:extLst>
                    <a:ext uri="{FF2B5EF4-FFF2-40B4-BE49-F238E27FC236}">
                      <a16:creationId xmlns:a16="http://schemas.microsoft.com/office/drawing/2014/main" id="{17F7131C-EECA-085D-2D89-D22513997A8C}"/>
                    </a:ext>
                  </a:extLst>
                </p:cNvPr>
                <p:cNvSpPr txBox="1">
                  <a:spLocks noChangeArrowheads="1"/>
                </p:cNvSpPr>
                <p:nvPr/>
              </p:nvSpPr>
              <p:spPr bwMode="auto">
                <a:xfrm>
                  <a:off x="1858348"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2</a:t>
                  </a:r>
                </a:p>
              </p:txBody>
            </p:sp>
            <p:sp>
              <p:nvSpPr>
                <p:cNvPr id="56" name="Text Box 6">
                  <a:extLst>
                    <a:ext uri="{FF2B5EF4-FFF2-40B4-BE49-F238E27FC236}">
                      <a16:creationId xmlns:a16="http://schemas.microsoft.com/office/drawing/2014/main" id="{CCAC256B-BEDC-5FE3-88A5-34081FB76590}"/>
                    </a:ext>
                  </a:extLst>
                </p:cNvPr>
                <p:cNvSpPr txBox="1">
                  <a:spLocks noChangeArrowheads="1"/>
                </p:cNvSpPr>
                <p:nvPr/>
              </p:nvSpPr>
              <p:spPr bwMode="auto">
                <a:xfrm>
                  <a:off x="2551740"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3</a:t>
                  </a:r>
                </a:p>
              </p:txBody>
            </p:sp>
            <p:sp>
              <p:nvSpPr>
                <p:cNvPr id="57" name="Text Box 6">
                  <a:extLst>
                    <a:ext uri="{FF2B5EF4-FFF2-40B4-BE49-F238E27FC236}">
                      <a16:creationId xmlns:a16="http://schemas.microsoft.com/office/drawing/2014/main" id="{CE6A7050-9A60-D552-9FC3-8ECA4DD35D1B}"/>
                    </a:ext>
                  </a:extLst>
                </p:cNvPr>
                <p:cNvSpPr txBox="1">
                  <a:spLocks noChangeArrowheads="1"/>
                </p:cNvSpPr>
                <p:nvPr/>
              </p:nvSpPr>
              <p:spPr bwMode="auto">
                <a:xfrm>
                  <a:off x="3271134"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4</a:t>
                  </a:r>
                </a:p>
              </p:txBody>
            </p:sp>
            <p:sp>
              <p:nvSpPr>
                <p:cNvPr id="58" name="Text Box 6">
                  <a:extLst>
                    <a:ext uri="{FF2B5EF4-FFF2-40B4-BE49-F238E27FC236}">
                      <a16:creationId xmlns:a16="http://schemas.microsoft.com/office/drawing/2014/main" id="{60C6AB18-F1B6-C6BC-E396-BBBAA54DC177}"/>
                    </a:ext>
                  </a:extLst>
                </p:cNvPr>
                <p:cNvSpPr txBox="1">
                  <a:spLocks noChangeArrowheads="1"/>
                </p:cNvSpPr>
                <p:nvPr/>
              </p:nvSpPr>
              <p:spPr bwMode="auto">
                <a:xfrm>
                  <a:off x="3997335"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5</a:t>
                  </a:r>
                </a:p>
              </p:txBody>
            </p:sp>
            <p:sp>
              <p:nvSpPr>
                <p:cNvPr id="59" name="Text Box 6">
                  <a:extLst>
                    <a:ext uri="{FF2B5EF4-FFF2-40B4-BE49-F238E27FC236}">
                      <a16:creationId xmlns:a16="http://schemas.microsoft.com/office/drawing/2014/main" id="{DC082259-1FD4-718D-30FA-4E9E176FB361}"/>
                    </a:ext>
                  </a:extLst>
                </p:cNvPr>
                <p:cNvSpPr txBox="1">
                  <a:spLocks noChangeArrowheads="1"/>
                </p:cNvSpPr>
                <p:nvPr/>
              </p:nvSpPr>
              <p:spPr bwMode="auto">
                <a:xfrm>
                  <a:off x="4686963"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6</a:t>
                  </a:r>
                </a:p>
              </p:txBody>
            </p:sp>
            <p:sp>
              <p:nvSpPr>
                <p:cNvPr id="60" name="Text Box 6">
                  <a:extLst>
                    <a:ext uri="{FF2B5EF4-FFF2-40B4-BE49-F238E27FC236}">
                      <a16:creationId xmlns:a16="http://schemas.microsoft.com/office/drawing/2014/main" id="{CA3DC67D-1FF4-B4C0-E246-5FB9F9A5E844}"/>
                    </a:ext>
                  </a:extLst>
                </p:cNvPr>
                <p:cNvSpPr txBox="1">
                  <a:spLocks noChangeArrowheads="1"/>
                </p:cNvSpPr>
                <p:nvPr/>
              </p:nvSpPr>
              <p:spPr bwMode="auto">
                <a:xfrm>
                  <a:off x="5380355"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7</a:t>
                  </a:r>
                </a:p>
              </p:txBody>
            </p:sp>
            <p:sp>
              <p:nvSpPr>
                <p:cNvPr id="61" name="Text Box 6">
                  <a:extLst>
                    <a:ext uri="{FF2B5EF4-FFF2-40B4-BE49-F238E27FC236}">
                      <a16:creationId xmlns:a16="http://schemas.microsoft.com/office/drawing/2014/main" id="{42D397EA-0DC1-089C-4E45-78CDC6F93D19}"/>
                    </a:ext>
                  </a:extLst>
                </p:cNvPr>
                <p:cNvSpPr txBox="1">
                  <a:spLocks noChangeArrowheads="1"/>
                </p:cNvSpPr>
                <p:nvPr/>
              </p:nvSpPr>
              <p:spPr bwMode="auto">
                <a:xfrm>
                  <a:off x="6099749"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8</a:t>
                  </a:r>
                </a:p>
              </p:txBody>
            </p:sp>
            <p:sp>
              <p:nvSpPr>
                <p:cNvPr id="62" name="Text Box 6">
                  <a:extLst>
                    <a:ext uri="{FF2B5EF4-FFF2-40B4-BE49-F238E27FC236}">
                      <a16:creationId xmlns:a16="http://schemas.microsoft.com/office/drawing/2014/main" id="{F670CBD7-198A-9502-20CF-B4F1A5166377}"/>
                    </a:ext>
                  </a:extLst>
                </p:cNvPr>
                <p:cNvSpPr txBox="1">
                  <a:spLocks noChangeArrowheads="1"/>
                </p:cNvSpPr>
                <p:nvPr/>
              </p:nvSpPr>
              <p:spPr bwMode="auto">
                <a:xfrm>
                  <a:off x="6793140" y="5233990"/>
                  <a:ext cx="332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9</a:t>
                  </a:r>
                </a:p>
              </p:txBody>
            </p:sp>
            <p:sp>
              <p:nvSpPr>
                <p:cNvPr id="63" name="Text Box 6">
                  <a:extLst>
                    <a:ext uri="{FF2B5EF4-FFF2-40B4-BE49-F238E27FC236}">
                      <a16:creationId xmlns:a16="http://schemas.microsoft.com/office/drawing/2014/main" id="{398945AB-F102-FCC5-11CC-BD3D9079AC7A}"/>
                    </a:ext>
                  </a:extLst>
                </p:cNvPr>
                <p:cNvSpPr txBox="1">
                  <a:spLocks noChangeArrowheads="1"/>
                </p:cNvSpPr>
                <p:nvPr/>
              </p:nvSpPr>
              <p:spPr bwMode="auto">
                <a:xfrm>
                  <a:off x="7471894" y="5233990"/>
                  <a:ext cx="43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a:buFont typeface="Lucida Grande" charset="0"/>
                    <a:buNone/>
                  </a:pPr>
                  <a:r>
                    <a:rPr lang="de-DE" altLang="de-DE" b="0">
                      <a:solidFill>
                        <a:srgbClr val="0A9FE0"/>
                      </a:solidFill>
                    </a:rPr>
                    <a:t>10</a:t>
                  </a:r>
                </a:p>
              </p:txBody>
            </p:sp>
          </p:grpSp>
        </p:grpSp>
        <p:sp>
          <p:nvSpPr>
            <p:cNvPr id="48" name="Text Box 6">
              <a:extLst>
                <a:ext uri="{FF2B5EF4-FFF2-40B4-BE49-F238E27FC236}">
                  <a16:creationId xmlns:a16="http://schemas.microsoft.com/office/drawing/2014/main" id="{241B0D6C-A40B-674D-0FA4-BCFFFA6DF17A}"/>
                </a:ext>
              </a:extLst>
            </p:cNvPr>
            <p:cNvSpPr txBox="1">
              <a:spLocks noChangeArrowheads="1"/>
            </p:cNvSpPr>
            <p:nvPr/>
          </p:nvSpPr>
          <p:spPr bwMode="auto">
            <a:xfrm>
              <a:off x="1920875" y="4878388"/>
              <a:ext cx="1049338"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None/>
              </a:pPr>
              <a:r>
                <a:rPr lang="de-DE" altLang="de-DE" sz="1300">
                  <a:solidFill>
                    <a:srgbClr val="0A9FE0"/>
                  </a:solidFill>
                </a:rPr>
                <a:t>kein </a:t>
              </a:r>
            </a:p>
            <a:p>
              <a:pPr defTabSz="914400">
                <a:buFont typeface="Lucida Grande" charset="0"/>
                <a:buNone/>
              </a:pPr>
              <a:r>
                <a:rPr lang="de-DE" altLang="de-DE" sz="1300">
                  <a:solidFill>
                    <a:srgbClr val="0A9FE0"/>
                  </a:solidFill>
                </a:rPr>
                <a:t>Schmerz</a:t>
              </a:r>
            </a:p>
          </p:txBody>
        </p:sp>
        <p:sp>
          <p:nvSpPr>
            <p:cNvPr id="49" name="Text Box 6">
              <a:extLst>
                <a:ext uri="{FF2B5EF4-FFF2-40B4-BE49-F238E27FC236}">
                  <a16:creationId xmlns:a16="http://schemas.microsoft.com/office/drawing/2014/main" id="{4EE34CB0-590B-102E-9B2E-974D5DAAA580}"/>
                </a:ext>
              </a:extLst>
            </p:cNvPr>
            <p:cNvSpPr txBox="1">
              <a:spLocks noChangeArrowheads="1"/>
            </p:cNvSpPr>
            <p:nvPr/>
          </p:nvSpPr>
          <p:spPr bwMode="auto">
            <a:xfrm>
              <a:off x="8340725" y="4910138"/>
              <a:ext cx="14017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buFont typeface="Lucida Grande" charset="0"/>
                <a:buNone/>
              </a:pPr>
              <a:r>
                <a:rPr lang="de-DE" altLang="de-DE" sz="1200">
                  <a:solidFill>
                    <a:srgbClr val="0A9FE0"/>
                  </a:solidFill>
                </a:rPr>
                <a:t>unerträgliche </a:t>
              </a:r>
            </a:p>
            <a:p>
              <a:pPr algn="r" defTabSz="914400">
                <a:buFont typeface="Lucida Grande" charset="0"/>
                <a:buNone/>
              </a:pPr>
              <a:r>
                <a:rPr lang="de-DE" altLang="de-DE" sz="1200">
                  <a:solidFill>
                    <a:srgbClr val="0A9FE0"/>
                  </a:solidFill>
                </a:rPr>
                <a:t>Schmerzen</a:t>
              </a:r>
            </a:p>
          </p:txBody>
        </p:sp>
      </p:grpSp>
    </p:spTree>
    <p:extLst>
      <p:ext uri="{BB962C8B-B14F-4D97-AF65-F5344CB8AC3E}">
        <p14:creationId xmlns:p14="http://schemas.microsoft.com/office/powerpoint/2010/main" val="3659365123"/>
      </p:ext>
    </p:extLst>
  </p:cSld>
  <p:clrMapOvr>
    <a:masterClrMapping/>
  </p:clrMapOvr>
</p:sld>
</file>

<file path=ppt/theme/theme1.xml><?xml version="1.0" encoding="utf-8"?>
<a:theme xmlns:a="http://schemas.openxmlformats.org/drawingml/2006/main" name="Office-Design">
  <a:themeElements>
    <a:clrScheme name="Warmes Blau">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1374</Words>
  <Application>Microsoft Office PowerPoint</Application>
  <PresentationFormat>Breitbild</PresentationFormat>
  <Paragraphs>143</Paragraphs>
  <Slides>29</Slides>
  <Notes>0</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5" baseType="lpstr">
      <vt:lpstr>Arial</vt:lpstr>
      <vt:lpstr>Calibri</vt:lpstr>
      <vt:lpstr>Lucida Grande</vt:lpstr>
      <vt:lpstr>Verdana</vt:lpstr>
      <vt:lpstr>Office-Design</vt:lpstr>
      <vt:lpstr>Dokument</vt:lpstr>
      <vt:lpstr>PowerPoint-Präsentation</vt:lpstr>
      <vt:lpstr>Postoperative Schmerztherapie</vt:lpstr>
      <vt:lpstr>Inhalt</vt:lpstr>
      <vt:lpstr>Warum ist postoperative  Schmerztherapie so wichtig?</vt:lpstr>
      <vt:lpstr>Warum ist postoperative Schmerztherapie so wichtig?</vt:lpstr>
      <vt:lpstr>Warum ist postoperative Schmerztherapie so wichtig?</vt:lpstr>
      <vt:lpstr>PowerPoint-Präsentation</vt:lpstr>
      <vt:lpstr>Wie werden postoperative Schmerzen behandelt?</vt:lpstr>
      <vt:lpstr>Skalen zur Schmerzmessung</vt:lpstr>
      <vt:lpstr>Skalen zur Schmerzmessung</vt:lpstr>
      <vt:lpstr>Wie werden postoperative Schmerzen behandelt?</vt:lpstr>
      <vt:lpstr>Schmerzmittel</vt:lpstr>
      <vt:lpstr>PCA-Pumpen</vt:lpstr>
      <vt:lpstr>Örtliche Betäubung</vt:lpstr>
      <vt:lpstr>Örtliche Betäubung</vt:lpstr>
      <vt:lpstr>Risiken</vt:lpstr>
      <vt:lpstr>Nicht-medikamentöse Verfahren</vt:lpstr>
      <vt:lpstr>PowerPoint-Präsentation</vt:lpstr>
      <vt:lpstr>Was können Patientinnen und Patienten tun?</vt:lpstr>
      <vt:lpstr>Wann sollten Schmerzen behandelt werden?</vt:lpstr>
      <vt:lpstr>Was können Patientinnen und Patienten tun?</vt:lpstr>
      <vt:lpstr>Was können Patientinnen und Patienten tun?</vt:lpstr>
      <vt:lpstr>PowerPoint-Präsentation</vt:lpstr>
      <vt:lpstr>Woran kann man erkennen, ob eine gute Schmerztherapie angeboten wird?</vt:lpstr>
      <vt:lpstr>Woran kann man erkennen, ob eine gute Schmerztherapie angeboten wird?</vt:lpstr>
      <vt:lpstr>PowerPoint-Präsentation</vt:lpstr>
      <vt:lpstr>Ausführliche „Patientenleitlinie“ zur postoperativen Schmerztherapie</vt:lpstr>
      <vt:lpstr>Fragen zur Operation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Dr. Max Skorning</dc:creator>
  <cp:lastModifiedBy>Carolin Kler</cp:lastModifiedBy>
  <cp:revision>280</cp:revision>
  <cp:lastPrinted>2012-07-10T10:48:06Z</cp:lastPrinted>
  <dcterms:created xsi:type="dcterms:W3CDTF">2014-07-30T13:35:49Z</dcterms:created>
  <dcterms:modified xsi:type="dcterms:W3CDTF">2024-06-13T09:27:34Z</dcterms:modified>
</cp:coreProperties>
</file>